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CB9233-033C-1A6C-B332-A0659F99A4D7}" v="142" dt="2025-02-06T13:47:50.9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2" d="100"/>
          <a:sy n="122" d="100"/>
        </p:scale>
        <p:origin x="162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sv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9">
            <a:extLst>
              <a:ext uri="{FF2B5EF4-FFF2-40B4-BE49-F238E27FC236}">
                <a16:creationId xmlns:a16="http://schemas.microsoft.com/office/drawing/2014/main" id="{65219498-D544-41AC-98FE-8F956EF66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1">
            <a:extLst>
              <a:ext uri="{FF2B5EF4-FFF2-40B4-BE49-F238E27FC236}">
                <a16:creationId xmlns:a16="http://schemas.microsoft.com/office/drawing/2014/main" id="{F500DBFC-17A9-4E0A-AEE2-A49F9AEEF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4267832"/>
            <a:ext cx="3604497" cy="1297115"/>
          </a:xfrm>
        </p:spPr>
        <p:txBody>
          <a:bodyPr anchor="t">
            <a:normAutofit/>
          </a:bodyPr>
          <a:lstStyle/>
          <a:p>
            <a:pPr algn="l"/>
            <a:r>
              <a:rPr lang="af-ZA" sz="3200">
                <a:solidFill>
                  <a:schemeClr val="tx2"/>
                </a:solidFill>
                <a:latin typeface="Times New Roman"/>
                <a:cs typeface="Times New Roman"/>
              </a:rPr>
              <a:t>Being, Non-Being, and Forms of Being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3504" y="3428999"/>
            <a:ext cx="3604268" cy="838831"/>
          </a:xfrm>
        </p:spPr>
        <p:txBody>
          <a:bodyPr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af-ZA" sz="1400">
                <a:solidFill>
                  <a:schemeClr val="tx2"/>
                </a:solidFill>
                <a:latin typeface="Times New Roman"/>
                <a:cs typeface="Times New Roman"/>
              </a:rPr>
              <a:t>Course: Philosophy</a:t>
            </a:r>
          </a:p>
          <a:p>
            <a:pPr algn="l">
              <a:lnSpc>
                <a:spcPct val="90000"/>
              </a:lnSpc>
            </a:pPr>
            <a:r>
              <a:rPr lang="af-ZA" sz="1400">
                <a:solidFill>
                  <a:schemeClr val="tx2"/>
                </a:solidFill>
                <a:latin typeface="Times New Roman"/>
                <a:cs typeface="Times New Roman"/>
              </a:rPr>
              <a:t>Prepared by: Ospan Ramazan</a:t>
            </a:r>
          </a:p>
          <a:p>
            <a:pPr algn="l">
              <a:lnSpc>
                <a:spcPct val="90000"/>
              </a:lnSpc>
            </a:pPr>
            <a:r>
              <a:rPr lang="af-ZA" sz="1400">
                <a:solidFill>
                  <a:schemeClr val="tx2"/>
                </a:solidFill>
                <a:latin typeface="Times New Roman"/>
                <a:cs typeface="Times New Roman"/>
              </a:rPr>
              <a:t>Instructor: Sabitov Almas Gazizovich</a:t>
            </a:r>
          </a:p>
        </p:txBody>
      </p:sp>
      <p:grpSp>
        <p:nvGrpSpPr>
          <p:cNvPr id="21" name="Group 13">
            <a:extLst>
              <a:ext uri="{FF2B5EF4-FFF2-40B4-BE49-F238E27FC236}">
                <a16:creationId xmlns:a16="http://schemas.microsoft.com/office/drawing/2014/main" id="{D74613BB-817C-4C4F-8A24-4936F2F06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575767" y="52996"/>
            <a:ext cx="4570022" cy="6805005"/>
            <a:chOff x="6101023" y="52996"/>
            <a:chExt cx="6093363" cy="6805005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26C820D-9A01-44F0-AE18-C2DAB089B8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01024" y="52997"/>
              <a:ext cx="6093362" cy="6805004"/>
            </a:xfrm>
            <a:custGeom>
              <a:avLst/>
              <a:gdLst>
                <a:gd name="connsiteX0" fmla="*/ 3517682 w 5890490"/>
                <a:gd name="connsiteY0" fmla="*/ 0 h 6578439"/>
                <a:gd name="connsiteX1" fmla="*/ 5849513 w 5890490"/>
                <a:gd name="connsiteY1" fmla="*/ 841730 h 6578439"/>
                <a:gd name="connsiteX2" fmla="*/ 5890490 w 5890490"/>
                <a:gd name="connsiteY2" fmla="*/ 879060 h 6578439"/>
                <a:gd name="connsiteX3" fmla="*/ 5890490 w 5890490"/>
                <a:gd name="connsiteY3" fmla="*/ 1816052 h 6578439"/>
                <a:gd name="connsiteX4" fmla="*/ 5856961 w 5890490"/>
                <a:gd name="connsiteY4" fmla="*/ 1771023 h 6578439"/>
                <a:gd name="connsiteX5" fmla="*/ 5655397 w 5890490"/>
                <a:gd name="connsiteY5" fmla="*/ 1548813 h 6578439"/>
                <a:gd name="connsiteX6" fmla="*/ 3517682 w 5890490"/>
                <a:gd name="connsiteY6" fmla="*/ 658717 h 6578439"/>
                <a:gd name="connsiteX7" fmla="*/ 2395696 w 5890490"/>
                <a:gd name="connsiteY7" fmla="*/ 850721 h 6578439"/>
                <a:gd name="connsiteX8" fmla="*/ 1519955 w 5890490"/>
                <a:gd name="connsiteY8" fmla="*/ 1450441 h 6578439"/>
                <a:gd name="connsiteX9" fmla="*/ 1223630 w 5890490"/>
                <a:gd name="connsiteY9" fmla="*/ 1841430 h 6578439"/>
                <a:gd name="connsiteX10" fmla="*/ 1075857 w 5890490"/>
                <a:gd name="connsiteY10" fmla="*/ 2329343 h 6578439"/>
                <a:gd name="connsiteX11" fmla="*/ 731010 w 5890490"/>
                <a:gd name="connsiteY11" fmla="*/ 3483744 h 6578439"/>
                <a:gd name="connsiteX12" fmla="*/ 741000 w 5890490"/>
                <a:gd name="connsiteY12" fmla="*/ 4479719 h 6578439"/>
                <a:gd name="connsiteX13" fmla="*/ 1315615 w 5890490"/>
                <a:gd name="connsiteY13" fmla="*/ 5443827 h 6578439"/>
                <a:gd name="connsiteX14" fmla="*/ 2277503 w 5890490"/>
                <a:gd name="connsiteY14" fmla="*/ 6259386 h 6578439"/>
                <a:gd name="connsiteX15" fmla="*/ 3439448 w 5890490"/>
                <a:gd name="connsiteY15" fmla="*/ 6551739 h 6578439"/>
                <a:gd name="connsiteX16" fmla="*/ 4408732 w 5890490"/>
                <a:gd name="connsiteY16" fmla="*/ 6255172 h 6578439"/>
                <a:gd name="connsiteX17" fmla="*/ 5343243 w 5890490"/>
                <a:gd name="connsiteY17" fmla="*/ 5442509 h 6578439"/>
                <a:gd name="connsiteX18" fmla="*/ 5745566 w 5890490"/>
                <a:gd name="connsiteY18" fmla="*/ 5056656 h 6578439"/>
                <a:gd name="connsiteX19" fmla="*/ 5890490 w 5890490"/>
                <a:gd name="connsiteY19" fmla="*/ 4920880 h 6578439"/>
                <a:gd name="connsiteX20" fmla="*/ 5890490 w 5890490"/>
                <a:gd name="connsiteY20" fmla="*/ 5821966 h 6578439"/>
                <a:gd name="connsiteX21" fmla="*/ 5802002 w 5890490"/>
                <a:gd name="connsiteY21" fmla="*/ 5907904 h 6578439"/>
                <a:gd name="connsiteX22" fmla="*/ 5294358 w 5890490"/>
                <a:gd name="connsiteY22" fmla="*/ 6397505 h 6578439"/>
                <a:gd name="connsiteX23" fmla="*/ 5077178 w 5890490"/>
                <a:gd name="connsiteY23" fmla="*/ 6578439 h 6578439"/>
                <a:gd name="connsiteX24" fmla="*/ 1567290 w 5890490"/>
                <a:gd name="connsiteY24" fmla="*/ 6578439 h 6578439"/>
                <a:gd name="connsiteX25" fmla="*/ 1508588 w 5890490"/>
                <a:gd name="connsiteY25" fmla="*/ 6535186 h 6578439"/>
                <a:gd name="connsiteX26" fmla="*/ 826498 w 5890490"/>
                <a:gd name="connsiteY26" fmla="*/ 5876034 h 6578439"/>
                <a:gd name="connsiteX27" fmla="*/ 122403 w 5890490"/>
                <a:gd name="connsiteY27" fmla="*/ 3255655 h 6578439"/>
                <a:gd name="connsiteX28" fmla="*/ 1061197 w 5890490"/>
                <a:gd name="connsiteY28" fmla="*/ 984650 h 6578439"/>
                <a:gd name="connsiteX29" fmla="*/ 3517682 w 5890490"/>
                <a:gd name="connsiteY29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890490" h="6578439">
                  <a:moveTo>
                    <a:pt x="3517682" y="0"/>
                  </a:moveTo>
                  <a:cubicBezTo>
                    <a:pt x="4402016" y="0"/>
                    <a:pt x="5213741" y="315483"/>
                    <a:pt x="5849513" y="841730"/>
                  </a:cubicBezTo>
                  <a:lnTo>
                    <a:pt x="5890490" y="879060"/>
                  </a:lnTo>
                  <a:lnTo>
                    <a:pt x="5890490" y="1816052"/>
                  </a:lnTo>
                  <a:lnTo>
                    <a:pt x="5856961" y="1771023"/>
                  </a:lnTo>
                  <a:cubicBezTo>
                    <a:pt x="5793650" y="1694076"/>
                    <a:pt x="5726429" y="1619959"/>
                    <a:pt x="5655397" y="1548813"/>
                  </a:cubicBezTo>
                  <a:cubicBezTo>
                    <a:pt x="5082208" y="974906"/>
                    <a:pt x="4322973" y="658717"/>
                    <a:pt x="3517682" y="658717"/>
                  </a:cubicBezTo>
                  <a:cubicBezTo>
                    <a:pt x="3085520" y="658717"/>
                    <a:pt x="2718488" y="721533"/>
                    <a:pt x="2395696" y="850721"/>
                  </a:cubicBezTo>
                  <a:cubicBezTo>
                    <a:pt x="2079132" y="977407"/>
                    <a:pt x="1792668" y="1173626"/>
                    <a:pt x="1519955" y="1450441"/>
                  </a:cubicBezTo>
                  <a:cubicBezTo>
                    <a:pt x="1330275" y="1642840"/>
                    <a:pt x="1263719" y="1756094"/>
                    <a:pt x="1223630" y="1841430"/>
                  </a:cubicBezTo>
                  <a:cubicBezTo>
                    <a:pt x="1166545" y="1962981"/>
                    <a:pt x="1128532" y="2116663"/>
                    <a:pt x="1075857" y="2329343"/>
                  </a:cubicBezTo>
                  <a:cubicBezTo>
                    <a:pt x="1008652" y="2601153"/>
                    <a:pt x="916537" y="2973574"/>
                    <a:pt x="731010" y="3483744"/>
                  </a:cubicBezTo>
                  <a:cubicBezTo>
                    <a:pt x="617488" y="3795981"/>
                    <a:pt x="620731" y="4121653"/>
                    <a:pt x="741000" y="4479719"/>
                  </a:cubicBezTo>
                  <a:cubicBezTo>
                    <a:pt x="847257" y="4796172"/>
                    <a:pt x="1045888" y="5129481"/>
                    <a:pt x="1315615" y="5443827"/>
                  </a:cubicBezTo>
                  <a:cubicBezTo>
                    <a:pt x="1630753" y="5810980"/>
                    <a:pt x="1945371" y="6077784"/>
                    <a:pt x="2277503" y="6259386"/>
                  </a:cubicBezTo>
                  <a:cubicBezTo>
                    <a:pt x="2637530" y="6456133"/>
                    <a:pt x="3017536" y="6551739"/>
                    <a:pt x="3439448" y="6551739"/>
                  </a:cubicBezTo>
                  <a:cubicBezTo>
                    <a:pt x="3781571" y="6551739"/>
                    <a:pt x="4089573" y="6457449"/>
                    <a:pt x="4408732" y="6255172"/>
                  </a:cubicBezTo>
                  <a:cubicBezTo>
                    <a:pt x="4738010" y="6046310"/>
                    <a:pt x="5050941" y="5739207"/>
                    <a:pt x="5343243" y="5442509"/>
                  </a:cubicBezTo>
                  <a:cubicBezTo>
                    <a:pt x="5479860" y="5303970"/>
                    <a:pt x="5614918" y="5178206"/>
                    <a:pt x="5745566" y="5056656"/>
                  </a:cubicBezTo>
                  <a:lnTo>
                    <a:pt x="5890490" y="4920880"/>
                  </a:lnTo>
                  <a:lnTo>
                    <a:pt x="5890490" y="5821966"/>
                  </a:lnTo>
                  <a:lnTo>
                    <a:pt x="5802002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 flip="none" rotWithShape="1"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5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5000"/>
                  </a:schemeClr>
                </a:gs>
              </a:gsLst>
              <a:lin ang="12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/>
                <a:cs typeface="Times New Roman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8B604F-996E-4349-B131-E04ED285D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01025" y="52996"/>
              <a:ext cx="6093361" cy="6805003"/>
            </a:xfrm>
            <a:custGeom>
              <a:avLst/>
              <a:gdLst>
                <a:gd name="connsiteX0" fmla="*/ 3391253 w 5890489"/>
                <a:gd name="connsiteY0" fmla="*/ 0 h 6578438"/>
                <a:gd name="connsiteX1" fmla="*/ 3434974 w 5890489"/>
                <a:gd name="connsiteY1" fmla="*/ 646 h 6578438"/>
                <a:gd name="connsiteX2" fmla="*/ 3522419 w 5890489"/>
                <a:gd name="connsiteY2" fmla="*/ 2712 h 6578438"/>
                <a:gd name="connsiteX3" fmla="*/ 3610261 w 5890489"/>
                <a:gd name="connsiteY3" fmla="*/ 6458 h 6578438"/>
                <a:gd name="connsiteX4" fmla="*/ 3786872 w 5890489"/>
                <a:gd name="connsiteY4" fmla="*/ 20667 h 6578438"/>
                <a:gd name="connsiteX5" fmla="*/ 3962291 w 5890489"/>
                <a:gd name="connsiteY5" fmla="*/ 43530 h 6578438"/>
                <a:gd name="connsiteX6" fmla="*/ 4135855 w 5890489"/>
                <a:gd name="connsiteY6" fmla="*/ 75176 h 6578438"/>
                <a:gd name="connsiteX7" fmla="*/ 4307299 w 5890489"/>
                <a:gd name="connsiteY7" fmla="*/ 114315 h 6578438"/>
                <a:gd name="connsiteX8" fmla="*/ 4476358 w 5890489"/>
                <a:gd name="connsiteY8" fmla="*/ 160816 h 6578438"/>
                <a:gd name="connsiteX9" fmla="*/ 4559829 w 5890489"/>
                <a:gd name="connsiteY9" fmla="*/ 186779 h 6578438"/>
                <a:gd name="connsiteX10" fmla="*/ 4642901 w 5890489"/>
                <a:gd name="connsiteY10" fmla="*/ 213648 h 6578438"/>
                <a:gd name="connsiteX11" fmla="*/ 5280847 w 5890489"/>
                <a:gd name="connsiteY11" fmla="*/ 485936 h 6578438"/>
                <a:gd name="connsiteX12" fmla="*/ 5865400 w 5890489"/>
                <a:gd name="connsiteY12" fmla="*/ 851099 h 6578438"/>
                <a:gd name="connsiteX13" fmla="*/ 5890489 w 5890489"/>
                <a:gd name="connsiteY13" fmla="*/ 870950 h 6578438"/>
                <a:gd name="connsiteX14" fmla="*/ 5890489 w 5890489"/>
                <a:gd name="connsiteY14" fmla="*/ 1321814 h 6578438"/>
                <a:gd name="connsiteX15" fmla="*/ 5887395 w 5890489"/>
                <a:gd name="connsiteY15" fmla="*/ 1318952 h 6578438"/>
                <a:gd name="connsiteX16" fmla="*/ 5830291 w 5890489"/>
                <a:gd name="connsiteY16" fmla="*/ 1265992 h 6578438"/>
                <a:gd name="connsiteX17" fmla="*/ 5815981 w 5890489"/>
                <a:gd name="connsiteY17" fmla="*/ 1252687 h 6578438"/>
                <a:gd name="connsiteX18" fmla="*/ 5801142 w 5890489"/>
                <a:gd name="connsiteY18" fmla="*/ 1240158 h 6578438"/>
                <a:gd name="connsiteX19" fmla="*/ 5771464 w 5890489"/>
                <a:gd name="connsiteY19" fmla="*/ 1214969 h 6578438"/>
                <a:gd name="connsiteX20" fmla="*/ 5651030 w 5890489"/>
                <a:gd name="connsiteY20" fmla="*/ 1115767 h 6578438"/>
                <a:gd name="connsiteX21" fmla="*/ 5123183 w 5890489"/>
                <a:gd name="connsiteY21" fmla="*/ 780443 h 6578438"/>
                <a:gd name="connsiteX22" fmla="*/ 4533860 w 5890489"/>
                <a:gd name="connsiteY22" fmla="*/ 567701 h 6578438"/>
                <a:gd name="connsiteX23" fmla="*/ 4457281 w 5890489"/>
                <a:gd name="connsiteY23" fmla="*/ 550780 h 6578438"/>
                <a:gd name="connsiteX24" fmla="*/ 4380568 w 5890489"/>
                <a:gd name="connsiteY24" fmla="*/ 535279 h 6578438"/>
                <a:gd name="connsiteX25" fmla="*/ 4303325 w 5890489"/>
                <a:gd name="connsiteY25" fmla="*/ 522879 h 6578438"/>
                <a:gd name="connsiteX26" fmla="*/ 4264769 w 5890489"/>
                <a:gd name="connsiteY26" fmla="*/ 516679 h 6578438"/>
                <a:gd name="connsiteX27" fmla="*/ 4226082 w 5890489"/>
                <a:gd name="connsiteY27" fmla="*/ 511253 h 6578438"/>
                <a:gd name="connsiteX28" fmla="*/ 4070934 w 5890489"/>
                <a:gd name="connsiteY28" fmla="*/ 494848 h 6578438"/>
                <a:gd name="connsiteX29" fmla="*/ 3915521 w 5890489"/>
                <a:gd name="connsiteY29" fmla="*/ 486065 h 6578438"/>
                <a:gd name="connsiteX30" fmla="*/ 3760241 w 5890489"/>
                <a:gd name="connsiteY30" fmla="*/ 484257 h 6578438"/>
                <a:gd name="connsiteX31" fmla="*/ 3682734 w 5890489"/>
                <a:gd name="connsiteY31" fmla="*/ 486581 h 6578438"/>
                <a:gd name="connsiteX32" fmla="*/ 3605491 w 5890489"/>
                <a:gd name="connsiteY32" fmla="*/ 488907 h 6578438"/>
                <a:gd name="connsiteX33" fmla="*/ 3527454 w 5890489"/>
                <a:gd name="connsiteY33" fmla="*/ 493169 h 6578438"/>
                <a:gd name="connsiteX34" fmla="*/ 3449151 w 5890489"/>
                <a:gd name="connsiteY34" fmla="*/ 498336 h 6578438"/>
                <a:gd name="connsiteX35" fmla="*/ 3410067 w 5890489"/>
                <a:gd name="connsiteY35" fmla="*/ 500532 h 6578438"/>
                <a:gd name="connsiteX36" fmla="*/ 3371246 w 5890489"/>
                <a:gd name="connsiteY36" fmla="*/ 504279 h 6578438"/>
                <a:gd name="connsiteX37" fmla="*/ 3293739 w 5890489"/>
                <a:gd name="connsiteY37" fmla="*/ 511512 h 6578438"/>
                <a:gd name="connsiteX38" fmla="*/ 2689445 w 5890489"/>
                <a:gd name="connsiteY38" fmla="*/ 610198 h 6578438"/>
                <a:gd name="connsiteX39" fmla="*/ 2117875 w 5890489"/>
                <a:gd name="connsiteY39" fmla="*/ 800335 h 6578438"/>
                <a:gd name="connsiteX40" fmla="*/ 1981276 w 5890489"/>
                <a:gd name="connsiteY40" fmla="*/ 865566 h 6578438"/>
                <a:gd name="connsiteX41" fmla="*/ 1847991 w 5890489"/>
                <a:gd name="connsiteY41" fmla="*/ 938676 h 6578438"/>
                <a:gd name="connsiteX42" fmla="*/ 1783069 w 5890489"/>
                <a:gd name="connsiteY42" fmla="*/ 978718 h 6578438"/>
                <a:gd name="connsiteX43" fmla="*/ 1750609 w 5890489"/>
                <a:gd name="connsiteY43" fmla="*/ 998869 h 6578438"/>
                <a:gd name="connsiteX44" fmla="*/ 1734312 w 5890489"/>
                <a:gd name="connsiteY44" fmla="*/ 1008945 h 6578438"/>
                <a:gd name="connsiteX45" fmla="*/ 1718547 w 5890489"/>
                <a:gd name="connsiteY45" fmla="*/ 1019924 h 6578438"/>
                <a:gd name="connsiteX46" fmla="*/ 1655481 w 5890489"/>
                <a:gd name="connsiteY46" fmla="*/ 1063582 h 6578438"/>
                <a:gd name="connsiteX47" fmla="*/ 1593077 w 5890489"/>
                <a:gd name="connsiteY47" fmla="*/ 1108664 h 6578438"/>
                <a:gd name="connsiteX48" fmla="*/ 1532263 w 5890489"/>
                <a:gd name="connsiteY48" fmla="*/ 1156197 h 6578438"/>
                <a:gd name="connsiteX49" fmla="*/ 1472509 w 5890489"/>
                <a:gd name="connsiteY49" fmla="*/ 1205152 h 6578438"/>
                <a:gd name="connsiteX50" fmla="*/ 1414212 w 5890489"/>
                <a:gd name="connsiteY50" fmla="*/ 1256175 h 6578438"/>
                <a:gd name="connsiteX51" fmla="*/ 1357242 w 5890489"/>
                <a:gd name="connsiteY51" fmla="*/ 1308359 h 6578438"/>
                <a:gd name="connsiteX52" fmla="*/ 1153072 w 5890489"/>
                <a:gd name="connsiteY52" fmla="*/ 1529498 h 6578438"/>
                <a:gd name="connsiteX53" fmla="*/ 1002694 w 5890489"/>
                <a:gd name="connsiteY53" fmla="*/ 1770658 h 6578438"/>
                <a:gd name="connsiteX54" fmla="*/ 974076 w 5890489"/>
                <a:gd name="connsiteY54" fmla="*/ 1835371 h 6578438"/>
                <a:gd name="connsiteX55" fmla="*/ 949564 w 5890489"/>
                <a:gd name="connsiteY55" fmla="*/ 1903573 h 6578438"/>
                <a:gd name="connsiteX56" fmla="*/ 927173 w 5890489"/>
                <a:gd name="connsiteY56" fmla="*/ 1974229 h 6578438"/>
                <a:gd name="connsiteX57" fmla="*/ 906107 w 5890489"/>
                <a:gd name="connsiteY57" fmla="*/ 2046952 h 6578438"/>
                <a:gd name="connsiteX58" fmla="*/ 751092 w 5890489"/>
                <a:gd name="connsiteY58" fmla="*/ 2676266 h 6578438"/>
                <a:gd name="connsiteX59" fmla="*/ 547189 w 5890489"/>
                <a:gd name="connsiteY59" fmla="*/ 3308422 h 6578438"/>
                <a:gd name="connsiteX60" fmla="*/ 441195 w 5890489"/>
                <a:gd name="connsiteY60" fmla="*/ 3866306 h 6578438"/>
                <a:gd name="connsiteX61" fmla="*/ 527182 w 5890489"/>
                <a:gd name="connsiteY61" fmla="*/ 4439174 h 6578438"/>
                <a:gd name="connsiteX62" fmla="*/ 775073 w 5890489"/>
                <a:gd name="connsiteY62" fmla="*/ 4987240 h 6578438"/>
                <a:gd name="connsiteX63" fmla="*/ 943206 w 5890489"/>
                <a:gd name="connsiteY63" fmla="*/ 5244933 h 6578438"/>
                <a:gd name="connsiteX64" fmla="*/ 1133728 w 5890489"/>
                <a:gd name="connsiteY64" fmla="*/ 5490356 h 6578438"/>
                <a:gd name="connsiteX65" fmla="*/ 1359626 w 5890489"/>
                <a:gd name="connsiteY65" fmla="*/ 5709815 h 6578438"/>
                <a:gd name="connsiteX66" fmla="*/ 1481254 w 5890489"/>
                <a:gd name="connsiteY66" fmla="*/ 5809146 h 6578438"/>
                <a:gd name="connsiteX67" fmla="*/ 1543260 w 5890489"/>
                <a:gd name="connsiteY67" fmla="*/ 5856940 h 6578438"/>
                <a:gd name="connsiteX68" fmla="*/ 1607518 w 5890489"/>
                <a:gd name="connsiteY68" fmla="*/ 5901374 h 6578438"/>
                <a:gd name="connsiteX69" fmla="*/ 2145566 w 5890489"/>
                <a:gd name="connsiteY69" fmla="*/ 6193814 h 6578438"/>
                <a:gd name="connsiteX70" fmla="*/ 2214991 w 5890489"/>
                <a:gd name="connsiteY70" fmla="*/ 6221844 h 6578438"/>
                <a:gd name="connsiteX71" fmla="*/ 2249307 w 5890489"/>
                <a:gd name="connsiteY71" fmla="*/ 6236182 h 6578438"/>
                <a:gd name="connsiteX72" fmla="*/ 2284285 w 5890489"/>
                <a:gd name="connsiteY72" fmla="*/ 6248711 h 6578438"/>
                <a:gd name="connsiteX73" fmla="*/ 2354241 w 5890489"/>
                <a:gd name="connsiteY73" fmla="*/ 6273124 h 6578438"/>
                <a:gd name="connsiteX74" fmla="*/ 2371597 w 5890489"/>
                <a:gd name="connsiteY74" fmla="*/ 6279324 h 6578438"/>
                <a:gd name="connsiteX75" fmla="*/ 2387894 w 5890489"/>
                <a:gd name="connsiteY75" fmla="*/ 6287719 h 6578438"/>
                <a:gd name="connsiteX76" fmla="*/ 2421414 w 5890489"/>
                <a:gd name="connsiteY76" fmla="*/ 6302186 h 6578438"/>
                <a:gd name="connsiteX77" fmla="*/ 2489117 w 5890489"/>
                <a:gd name="connsiteY77" fmla="*/ 6329441 h 6578438"/>
                <a:gd name="connsiteX78" fmla="*/ 2522902 w 5890489"/>
                <a:gd name="connsiteY78" fmla="*/ 6343134 h 6578438"/>
                <a:gd name="connsiteX79" fmla="*/ 2556953 w 5890489"/>
                <a:gd name="connsiteY79" fmla="*/ 6356051 h 6578438"/>
                <a:gd name="connsiteX80" fmla="*/ 2695009 w 5890489"/>
                <a:gd name="connsiteY80" fmla="*/ 6401905 h 6578438"/>
                <a:gd name="connsiteX81" fmla="*/ 3268035 w 5890489"/>
                <a:gd name="connsiteY81" fmla="*/ 6501238 h 6578438"/>
                <a:gd name="connsiteX82" fmla="*/ 3341038 w 5890489"/>
                <a:gd name="connsiteY82" fmla="*/ 6506145 h 6578438"/>
                <a:gd name="connsiteX83" fmla="*/ 3414703 w 5890489"/>
                <a:gd name="connsiteY83" fmla="*/ 6507050 h 6578438"/>
                <a:gd name="connsiteX84" fmla="*/ 3488237 w 5890489"/>
                <a:gd name="connsiteY84" fmla="*/ 6508212 h 6578438"/>
                <a:gd name="connsiteX85" fmla="*/ 3524142 w 5890489"/>
                <a:gd name="connsiteY85" fmla="*/ 6507955 h 6578438"/>
                <a:gd name="connsiteX86" fmla="*/ 3559252 w 5890489"/>
                <a:gd name="connsiteY86" fmla="*/ 6506921 h 6578438"/>
                <a:gd name="connsiteX87" fmla="*/ 3629207 w 5890489"/>
                <a:gd name="connsiteY87" fmla="*/ 6503045 h 6578438"/>
                <a:gd name="connsiteX88" fmla="*/ 3698633 w 5890489"/>
                <a:gd name="connsiteY88" fmla="*/ 6496845 h 6578438"/>
                <a:gd name="connsiteX89" fmla="*/ 3733213 w 5890489"/>
                <a:gd name="connsiteY89" fmla="*/ 6493357 h 6578438"/>
                <a:gd name="connsiteX90" fmla="*/ 3767529 w 5890489"/>
                <a:gd name="connsiteY90" fmla="*/ 6488707 h 6578438"/>
                <a:gd name="connsiteX91" fmla="*/ 3801845 w 5890489"/>
                <a:gd name="connsiteY91" fmla="*/ 6484057 h 6578438"/>
                <a:gd name="connsiteX92" fmla="*/ 3835895 w 5890489"/>
                <a:gd name="connsiteY92" fmla="*/ 6478116 h 6578438"/>
                <a:gd name="connsiteX93" fmla="*/ 4364801 w 5890489"/>
                <a:gd name="connsiteY93" fmla="*/ 6308517 h 6578438"/>
                <a:gd name="connsiteX94" fmla="*/ 4861379 w 5890489"/>
                <a:gd name="connsiteY94" fmla="*/ 6000576 h 6578438"/>
                <a:gd name="connsiteX95" fmla="*/ 5341263 w 5890489"/>
                <a:gd name="connsiteY95" fmla="*/ 5605834 h 6578438"/>
                <a:gd name="connsiteX96" fmla="*/ 5587301 w 5890489"/>
                <a:gd name="connsiteY96" fmla="*/ 5390379 h 6578438"/>
                <a:gd name="connsiteX97" fmla="*/ 5849105 w 5890489"/>
                <a:gd name="connsiteY97" fmla="*/ 5176344 h 6578438"/>
                <a:gd name="connsiteX98" fmla="*/ 5890489 w 5890489"/>
                <a:gd name="connsiteY98" fmla="*/ 5145260 h 6578438"/>
                <a:gd name="connsiteX99" fmla="*/ 5890489 w 5890489"/>
                <a:gd name="connsiteY99" fmla="*/ 5995323 h 6578438"/>
                <a:gd name="connsiteX100" fmla="*/ 5811477 w 5890489"/>
                <a:gd name="connsiteY100" fmla="*/ 6077819 h 6578438"/>
                <a:gd name="connsiteX101" fmla="*/ 5301384 w 5890489"/>
                <a:gd name="connsiteY101" fmla="*/ 6542958 h 6578438"/>
                <a:gd name="connsiteX102" fmla="*/ 5252008 w 5890489"/>
                <a:gd name="connsiteY102" fmla="*/ 6578438 h 6578438"/>
                <a:gd name="connsiteX103" fmla="*/ 1653730 w 5890489"/>
                <a:gd name="connsiteY103" fmla="*/ 6578438 h 6578438"/>
                <a:gd name="connsiteX104" fmla="*/ 1549768 w 5890489"/>
                <a:gd name="connsiteY104" fmla="*/ 6488821 h 6578438"/>
                <a:gd name="connsiteX105" fmla="*/ 1298282 w 5890489"/>
                <a:gd name="connsiteY105" fmla="*/ 6243932 h 6578438"/>
                <a:gd name="connsiteX106" fmla="*/ 1237999 w 5890489"/>
                <a:gd name="connsiteY106" fmla="*/ 6181671 h 6578438"/>
                <a:gd name="connsiteX107" fmla="*/ 1179967 w 5890489"/>
                <a:gd name="connsiteY107" fmla="*/ 6117862 h 6578438"/>
                <a:gd name="connsiteX108" fmla="*/ 1121936 w 5890489"/>
                <a:gd name="connsiteY108" fmla="*/ 6054569 h 6578438"/>
                <a:gd name="connsiteX109" fmla="*/ 1065628 w 5890489"/>
                <a:gd name="connsiteY109" fmla="*/ 5990243 h 6578438"/>
                <a:gd name="connsiteX110" fmla="*/ 954335 w 5890489"/>
                <a:gd name="connsiteY110" fmla="*/ 5861460 h 6578438"/>
                <a:gd name="connsiteX111" fmla="*/ 898953 w 5890489"/>
                <a:gd name="connsiteY111" fmla="*/ 5797393 h 6578438"/>
                <a:gd name="connsiteX112" fmla="*/ 842908 w 5890489"/>
                <a:gd name="connsiteY112" fmla="*/ 5733582 h 6578438"/>
                <a:gd name="connsiteX113" fmla="*/ 622442 w 5890489"/>
                <a:gd name="connsiteY113" fmla="*/ 5471884 h 6578438"/>
                <a:gd name="connsiteX114" fmla="*/ 425559 w 5890489"/>
                <a:gd name="connsiteY114" fmla="*/ 5190036 h 6578438"/>
                <a:gd name="connsiteX115" fmla="*/ 123877 w 5890489"/>
                <a:gd name="connsiteY115" fmla="*/ 4564210 h 6578438"/>
                <a:gd name="connsiteX116" fmla="*/ 130 w 5890489"/>
                <a:gd name="connsiteY116" fmla="*/ 3865530 h 6578438"/>
                <a:gd name="connsiteX117" fmla="*/ 30602 w 5890489"/>
                <a:gd name="connsiteY117" fmla="*/ 3505793 h 6578438"/>
                <a:gd name="connsiteX118" fmla="*/ 126924 w 5890489"/>
                <a:gd name="connsiteY118" fmla="*/ 3157164 h 6578438"/>
                <a:gd name="connsiteX119" fmla="*/ 334803 w 5890489"/>
                <a:gd name="connsiteY119" fmla="*/ 2560530 h 6578438"/>
                <a:gd name="connsiteX120" fmla="*/ 381176 w 5890489"/>
                <a:gd name="connsiteY120" fmla="*/ 2409144 h 6578438"/>
                <a:gd name="connsiteX121" fmla="*/ 425825 w 5890489"/>
                <a:gd name="connsiteY121" fmla="*/ 2255819 h 6578438"/>
                <a:gd name="connsiteX122" fmla="*/ 470210 w 5890489"/>
                <a:gd name="connsiteY122" fmla="*/ 2099523 h 6578438"/>
                <a:gd name="connsiteX123" fmla="*/ 492998 w 5890489"/>
                <a:gd name="connsiteY123" fmla="*/ 2020213 h 6578438"/>
                <a:gd name="connsiteX124" fmla="*/ 517509 w 5890489"/>
                <a:gd name="connsiteY124" fmla="*/ 1939224 h 6578438"/>
                <a:gd name="connsiteX125" fmla="*/ 544007 w 5890489"/>
                <a:gd name="connsiteY125" fmla="*/ 1857201 h 6578438"/>
                <a:gd name="connsiteX126" fmla="*/ 573288 w 5890489"/>
                <a:gd name="connsiteY126" fmla="*/ 1774274 h 6578438"/>
                <a:gd name="connsiteX127" fmla="*/ 606146 w 5890489"/>
                <a:gd name="connsiteY127" fmla="*/ 1690832 h 6578438"/>
                <a:gd name="connsiteX128" fmla="*/ 644569 w 5890489"/>
                <a:gd name="connsiteY128" fmla="*/ 1607775 h 6578438"/>
                <a:gd name="connsiteX129" fmla="*/ 837874 w 5890489"/>
                <a:gd name="connsiteY129" fmla="*/ 1297638 h 6578438"/>
                <a:gd name="connsiteX130" fmla="*/ 1069602 w 5890489"/>
                <a:gd name="connsiteY130" fmla="*/ 1032194 h 6578438"/>
                <a:gd name="connsiteX131" fmla="*/ 1130548 w 5890489"/>
                <a:gd name="connsiteY131" fmla="*/ 970839 h 6578438"/>
                <a:gd name="connsiteX132" fmla="*/ 1192024 w 5890489"/>
                <a:gd name="connsiteY132" fmla="*/ 910129 h 6578438"/>
                <a:gd name="connsiteX133" fmla="*/ 1255356 w 5890489"/>
                <a:gd name="connsiteY133" fmla="*/ 850841 h 6578438"/>
                <a:gd name="connsiteX134" fmla="*/ 1319614 w 5890489"/>
                <a:gd name="connsiteY134" fmla="*/ 792068 h 6578438"/>
                <a:gd name="connsiteX135" fmla="*/ 1385728 w 5890489"/>
                <a:gd name="connsiteY135" fmla="*/ 734975 h 6578438"/>
                <a:gd name="connsiteX136" fmla="*/ 1452768 w 5890489"/>
                <a:gd name="connsiteY136" fmla="*/ 678528 h 6578438"/>
                <a:gd name="connsiteX137" fmla="*/ 1469594 w 5890489"/>
                <a:gd name="connsiteY137" fmla="*/ 664449 h 6578438"/>
                <a:gd name="connsiteX138" fmla="*/ 1487083 w 5890489"/>
                <a:gd name="connsiteY138" fmla="*/ 651015 h 6578438"/>
                <a:gd name="connsiteX139" fmla="*/ 1522193 w 5890489"/>
                <a:gd name="connsiteY139" fmla="*/ 624277 h 6578438"/>
                <a:gd name="connsiteX140" fmla="*/ 1592415 w 5890489"/>
                <a:gd name="connsiteY140" fmla="*/ 570671 h 6578438"/>
                <a:gd name="connsiteX141" fmla="*/ 1738287 w 5890489"/>
                <a:gd name="connsiteY141" fmla="*/ 469402 h 6578438"/>
                <a:gd name="connsiteX142" fmla="*/ 1890918 w 5890489"/>
                <a:gd name="connsiteY142" fmla="*/ 376530 h 6578438"/>
                <a:gd name="connsiteX143" fmla="*/ 2555363 w 5890489"/>
                <a:gd name="connsiteY143" fmla="*/ 105274 h 6578438"/>
                <a:gd name="connsiteX144" fmla="*/ 3259291 w 5890489"/>
                <a:gd name="connsiteY144" fmla="*/ 3229 h 6578438"/>
                <a:gd name="connsiteX145" fmla="*/ 3347265 w 5890489"/>
                <a:gd name="connsiteY145" fmla="*/ 903 h 6578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5890489" h="6578438">
                  <a:moveTo>
                    <a:pt x="3391253" y="0"/>
                  </a:moveTo>
                  <a:lnTo>
                    <a:pt x="3434974" y="646"/>
                  </a:lnTo>
                  <a:lnTo>
                    <a:pt x="3522419" y="2712"/>
                  </a:lnTo>
                  <a:cubicBezTo>
                    <a:pt x="3551567" y="3488"/>
                    <a:pt x="3580451" y="3746"/>
                    <a:pt x="3610261" y="6458"/>
                  </a:cubicBezTo>
                  <a:cubicBezTo>
                    <a:pt x="3669353" y="10850"/>
                    <a:pt x="3728179" y="14337"/>
                    <a:pt x="3786872" y="20667"/>
                  </a:cubicBezTo>
                  <a:lnTo>
                    <a:pt x="3962291" y="43530"/>
                  </a:lnTo>
                  <a:lnTo>
                    <a:pt x="4135855" y="75176"/>
                  </a:lnTo>
                  <a:cubicBezTo>
                    <a:pt x="4193224" y="87836"/>
                    <a:pt x="4250328" y="101398"/>
                    <a:pt x="4307299" y="114315"/>
                  </a:cubicBezTo>
                  <a:cubicBezTo>
                    <a:pt x="4364139" y="128394"/>
                    <a:pt x="4420050" y="145575"/>
                    <a:pt x="4476358" y="160816"/>
                  </a:cubicBezTo>
                  <a:cubicBezTo>
                    <a:pt x="4504580" y="167921"/>
                    <a:pt x="4532138" y="177995"/>
                    <a:pt x="4559829" y="186779"/>
                  </a:cubicBezTo>
                  <a:lnTo>
                    <a:pt x="4642901" y="213648"/>
                  </a:lnTo>
                  <a:cubicBezTo>
                    <a:pt x="4863234" y="288307"/>
                    <a:pt x="5076414" y="379371"/>
                    <a:pt x="5280847" y="485936"/>
                  </a:cubicBezTo>
                  <a:cubicBezTo>
                    <a:pt x="5485018" y="592631"/>
                    <a:pt x="5681768" y="713145"/>
                    <a:pt x="5865400" y="851099"/>
                  </a:cubicBezTo>
                  <a:lnTo>
                    <a:pt x="5890489" y="870950"/>
                  </a:lnTo>
                  <a:lnTo>
                    <a:pt x="5890489" y="1321814"/>
                  </a:lnTo>
                  <a:lnTo>
                    <a:pt x="5887395" y="1318952"/>
                  </a:lnTo>
                  <a:lnTo>
                    <a:pt x="5830291" y="1265992"/>
                  </a:lnTo>
                  <a:lnTo>
                    <a:pt x="5815981" y="1252687"/>
                  </a:lnTo>
                  <a:lnTo>
                    <a:pt x="5801142" y="1240158"/>
                  </a:lnTo>
                  <a:lnTo>
                    <a:pt x="5771464" y="1214969"/>
                  </a:lnTo>
                  <a:cubicBezTo>
                    <a:pt x="5731849" y="1181385"/>
                    <a:pt x="5692897" y="1146896"/>
                    <a:pt x="5651030" y="1115767"/>
                  </a:cubicBezTo>
                  <a:cubicBezTo>
                    <a:pt x="5487534" y="986985"/>
                    <a:pt x="5311321" y="872542"/>
                    <a:pt x="5123183" y="780443"/>
                  </a:cubicBezTo>
                  <a:cubicBezTo>
                    <a:pt x="4935309" y="688087"/>
                    <a:pt x="4737102" y="616398"/>
                    <a:pt x="4533860" y="567701"/>
                  </a:cubicBezTo>
                  <a:lnTo>
                    <a:pt x="4457281" y="550780"/>
                  </a:lnTo>
                  <a:cubicBezTo>
                    <a:pt x="4431709" y="545484"/>
                    <a:pt x="4406536" y="538896"/>
                    <a:pt x="4380568" y="535279"/>
                  </a:cubicBezTo>
                  <a:lnTo>
                    <a:pt x="4303325" y="522879"/>
                  </a:lnTo>
                  <a:lnTo>
                    <a:pt x="4264769" y="516679"/>
                  </a:lnTo>
                  <a:cubicBezTo>
                    <a:pt x="4251918" y="514612"/>
                    <a:pt x="4239067" y="512415"/>
                    <a:pt x="4226082" y="511253"/>
                  </a:cubicBezTo>
                  <a:cubicBezTo>
                    <a:pt x="4174145" y="505829"/>
                    <a:pt x="4122606" y="499498"/>
                    <a:pt x="4070934" y="494848"/>
                  </a:cubicBezTo>
                  <a:lnTo>
                    <a:pt x="3915521" y="486065"/>
                  </a:lnTo>
                  <a:lnTo>
                    <a:pt x="3760241" y="484257"/>
                  </a:lnTo>
                  <a:cubicBezTo>
                    <a:pt x="3734405" y="483869"/>
                    <a:pt x="3708571" y="485936"/>
                    <a:pt x="3682734" y="486581"/>
                  </a:cubicBezTo>
                  <a:lnTo>
                    <a:pt x="3605491" y="488907"/>
                  </a:lnTo>
                  <a:cubicBezTo>
                    <a:pt x="3579921" y="489165"/>
                    <a:pt x="3553555" y="491490"/>
                    <a:pt x="3527454" y="493169"/>
                  </a:cubicBezTo>
                  <a:lnTo>
                    <a:pt x="3449151" y="498336"/>
                  </a:lnTo>
                  <a:lnTo>
                    <a:pt x="3410067" y="500532"/>
                  </a:lnTo>
                  <a:lnTo>
                    <a:pt x="3371246" y="504279"/>
                  </a:lnTo>
                  <a:cubicBezTo>
                    <a:pt x="3345410" y="506862"/>
                    <a:pt x="3319575" y="509315"/>
                    <a:pt x="3293739" y="511512"/>
                  </a:cubicBezTo>
                  <a:cubicBezTo>
                    <a:pt x="3087450" y="531662"/>
                    <a:pt x="2885531" y="563180"/>
                    <a:pt x="2689445" y="610198"/>
                  </a:cubicBezTo>
                  <a:cubicBezTo>
                    <a:pt x="2493357" y="657344"/>
                    <a:pt x="2302303" y="719088"/>
                    <a:pt x="2117875" y="800335"/>
                  </a:cubicBezTo>
                  <a:cubicBezTo>
                    <a:pt x="2072298" y="821648"/>
                    <a:pt x="2026854" y="843606"/>
                    <a:pt x="1981276" y="865566"/>
                  </a:cubicBezTo>
                  <a:cubicBezTo>
                    <a:pt x="1937025" y="889978"/>
                    <a:pt x="1891978" y="913229"/>
                    <a:pt x="1847991" y="938676"/>
                  </a:cubicBezTo>
                  <a:lnTo>
                    <a:pt x="1783069" y="978718"/>
                  </a:lnTo>
                  <a:lnTo>
                    <a:pt x="1750609" y="998869"/>
                  </a:lnTo>
                  <a:lnTo>
                    <a:pt x="1734312" y="1008945"/>
                  </a:lnTo>
                  <a:lnTo>
                    <a:pt x="1718547" y="1019924"/>
                  </a:lnTo>
                  <a:lnTo>
                    <a:pt x="1655481" y="1063582"/>
                  </a:lnTo>
                  <a:cubicBezTo>
                    <a:pt x="1634414" y="1078178"/>
                    <a:pt x="1612950" y="1092259"/>
                    <a:pt x="1593077" y="1108664"/>
                  </a:cubicBezTo>
                  <a:lnTo>
                    <a:pt x="1532263" y="1156197"/>
                  </a:lnTo>
                  <a:cubicBezTo>
                    <a:pt x="1511992" y="1172085"/>
                    <a:pt x="1491587" y="1187844"/>
                    <a:pt x="1472509" y="1205152"/>
                  </a:cubicBezTo>
                  <a:lnTo>
                    <a:pt x="1414212" y="1256175"/>
                  </a:lnTo>
                  <a:cubicBezTo>
                    <a:pt x="1395001" y="1273354"/>
                    <a:pt x="1375127" y="1290147"/>
                    <a:pt x="1357242" y="1308359"/>
                  </a:cubicBezTo>
                  <a:cubicBezTo>
                    <a:pt x="1283178" y="1379532"/>
                    <a:pt x="1212163" y="1452513"/>
                    <a:pt x="1153072" y="1529498"/>
                  </a:cubicBezTo>
                  <a:cubicBezTo>
                    <a:pt x="1090933" y="1605578"/>
                    <a:pt x="1043501" y="1685794"/>
                    <a:pt x="1002694" y="1770658"/>
                  </a:cubicBezTo>
                  <a:lnTo>
                    <a:pt x="974076" y="1835371"/>
                  </a:lnTo>
                  <a:lnTo>
                    <a:pt x="949564" y="1903573"/>
                  </a:lnTo>
                  <a:cubicBezTo>
                    <a:pt x="940820" y="1925661"/>
                    <a:pt x="934593" y="1950719"/>
                    <a:pt x="927173" y="1974229"/>
                  </a:cubicBezTo>
                  <a:cubicBezTo>
                    <a:pt x="920019" y="1998254"/>
                    <a:pt x="912468" y="2021504"/>
                    <a:pt x="906107" y="2046952"/>
                  </a:cubicBezTo>
                  <a:cubicBezTo>
                    <a:pt x="853906" y="2245614"/>
                    <a:pt x="809918" y="2463136"/>
                    <a:pt x="751092" y="2676266"/>
                  </a:cubicBezTo>
                  <a:cubicBezTo>
                    <a:pt x="693458" y="2889912"/>
                    <a:pt x="624166" y="3100976"/>
                    <a:pt x="547189" y="3308422"/>
                  </a:cubicBezTo>
                  <a:cubicBezTo>
                    <a:pt x="479617" y="3487580"/>
                    <a:pt x="444109" y="3675523"/>
                    <a:pt x="441195" y="3866306"/>
                  </a:cubicBezTo>
                  <a:cubicBezTo>
                    <a:pt x="438014" y="4057089"/>
                    <a:pt x="469282" y="4250456"/>
                    <a:pt x="527182" y="4439174"/>
                  </a:cubicBezTo>
                  <a:cubicBezTo>
                    <a:pt x="584815" y="4628278"/>
                    <a:pt x="671067" y="4811828"/>
                    <a:pt x="775073" y="4987240"/>
                  </a:cubicBezTo>
                  <a:cubicBezTo>
                    <a:pt x="827009" y="5075075"/>
                    <a:pt x="884246" y="5160327"/>
                    <a:pt x="943206" y="5244933"/>
                  </a:cubicBezTo>
                  <a:cubicBezTo>
                    <a:pt x="1002296" y="5329411"/>
                    <a:pt x="1064964" y="5412337"/>
                    <a:pt x="1133728" y="5490356"/>
                  </a:cubicBezTo>
                  <a:cubicBezTo>
                    <a:pt x="1203949" y="5567728"/>
                    <a:pt x="1279337" y="5642259"/>
                    <a:pt x="1359626" y="5709815"/>
                  </a:cubicBezTo>
                  <a:cubicBezTo>
                    <a:pt x="1398711" y="5744949"/>
                    <a:pt x="1439916" y="5777241"/>
                    <a:pt x="1481254" y="5809146"/>
                  </a:cubicBezTo>
                  <a:cubicBezTo>
                    <a:pt x="1501922" y="5825163"/>
                    <a:pt x="1522325" y="5841309"/>
                    <a:pt x="1543260" y="5856940"/>
                  </a:cubicBezTo>
                  <a:cubicBezTo>
                    <a:pt x="1564591" y="5871923"/>
                    <a:pt x="1585921" y="5886777"/>
                    <a:pt x="1607518" y="5901374"/>
                  </a:cubicBezTo>
                  <a:cubicBezTo>
                    <a:pt x="1778565" y="6019693"/>
                    <a:pt x="1961271" y="6115924"/>
                    <a:pt x="2145566" y="6193814"/>
                  </a:cubicBezTo>
                  <a:lnTo>
                    <a:pt x="2214991" y="6221844"/>
                  </a:lnTo>
                  <a:lnTo>
                    <a:pt x="2249307" y="6236182"/>
                  </a:lnTo>
                  <a:cubicBezTo>
                    <a:pt x="2260702" y="6241089"/>
                    <a:pt x="2272625" y="6244577"/>
                    <a:pt x="2284285" y="6248711"/>
                  </a:cubicBezTo>
                  <a:lnTo>
                    <a:pt x="2354241" y="6273124"/>
                  </a:lnTo>
                  <a:cubicBezTo>
                    <a:pt x="2360070" y="6275190"/>
                    <a:pt x="2365899" y="6277128"/>
                    <a:pt x="2371597" y="6279324"/>
                  </a:cubicBezTo>
                  <a:cubicBezTo>
                    <a:pt x="2377161" y="6281778"/>
                    <a:pt x="2382329" y="6285007"/>
                    <a:pt x="2387894" y="6287719"/>
                  </a:cubicBezTo>
                  <a:cubicBezTo>
                    <a:pt x="2398757" y="6293274"/>
                    <a:pt x="2410153" y="6297666"/>
                    <a:pt x="2421414" y="6302186"/>
                  </a:cubicBezTo>
                  <a:lnTo>
                    <a:pt x="2489117" y="6329441"/>
                  </a:lnTo>
                  <a:lnTo>
                    <a:pt x="2522902" y="6343134"/>
                  </a:lnTo>
                  <a:cubicBezTo>
                    <a:pt x="2534165" y="6347654"/>
                    <a:pt x="2545294" y="6352563"/>
                    <a:pt x="2556953" y="6356051"/>
                  </a:cubicBezTo>
                  <a:lnTo>
                    <a:pt x="2695009" y="6401905"/>
                  </a:lnTo>
                  <a:cubicBezTo>
                    <a:pt x="2880895" y="6457190"/>
                    <a:pt x="3073141" y="6489095"/>
                    <a:pt x="3268035" y="6501238"/>
                  </a:cubicBezTo>
                  <a:cubicBezTo>
                    <a:pt x="3292413" y="6502659"/>
                    <a:pt x="3316527" y="6505629"/>
                    <a:pt x="3341038" y="6506145"/>
                  </a:cubicBezTo>
                  <a:lnTo>
                    <a:pt x="3414703" y="6507050"/>
                  </a:lnTo>
                  <a:lnTo>
                    <a:pt x="3488237" y="6508212"/>
                  </a:lnTo>
                  <a:cubicBezTo>
                    <a:pt x="3500690" y="6508729"/>
                    <a:pt x="3512483" y="6508471"/>
                    <a:pt x="3524142" y="6507955"/>
                  </a:cubicBezTo>
                  <a:lnTo>
                    <a:pt x="3559252" y="6506921"/>
                  </a:lnTo>
                  <a:cubicBezTo>
                    <a:pt x="3582835" y="6506792"/>
                    <a:pt x="3605889" y="6504467"/>
                    <a:pt x="3629207" y="6503045"/>
                  </a:cubicBezTo>
                  <a:cubicBezTo>
                    <a:pt x="3652526" y="6502012"/>
                    <a:pt x="3675579" y="6499171"/>
                    <a:pt x="3698633" y="6496845"/>
                  </a:cubicBezTo>
                  <a:cubicBezTo>
                    <a:pt x="3710160" y="6495683"/>
                    <a:pt x="3721819" y="6494907"/>
                    <a:pt x="3733213" y="6493357"/>
                  </a:cubicBezTo>
                  <a:lnTo>
                    <a:pt x="3767529" y="6488707"/>
                  </a:lnTo>
                  <a:lnTo>
                    <a:pt x="3801845" y="6484057"/>
                  </a:lnTo>
                  <a:lnTo>
                    <a:pt x="3835895" y="6478116"/>
                  </a:lnTo>
                  <a:cubicBezTo>
                    <a:pt x="4017673" y="6446727"/>
                    <a:pt x="4194152" y="6390281"/>
                    <a:pt x="4364801" y="6308517"/>
                  </a:cubicBezTo>
                  <a:cubicBezTo>
                    <a:pt x="4535583" y="6227139"/>
                    <a:pt x="4700138" y="6120962"/>
                    <a:pt x="4861379" y="6000576"/>
                  </a:cubicBezTo>
                  <a:cubicBezTo>
                    <a:pt x="5022621" y="5879931"/>
                    <a:pt x="5180684" y="5745337"/>
                    <a:pt x="5341263" y="5605834"/>
                  </a:cubicBezTo>
                  <a:lnTo>
                    <a:pt x="5587301" y="5390379"/>
                  </a:lnTo>
                  <a:cubicBezTo>
                    <a:pt x="5674216" y="5315718"/>
                    <a:pt x="5761527" y="5244416"/>
                    <a:pt x="5849105" y="5176344"/>
                  </a:cubicBezTo>
                  <a:lnTo>
                    <a:pt x="5890489" y="5145260"/>
                  </a:lnTo>
                  <a:lnTo>
                    <a:pt x="5890489" y="5995323"/>
                  </a:lnTo>
                  <a:lnTo>
                    <a:pt x="5811477" y="6077819"/>
                  </a:lnTo>
                  <a:cubicBezTo>
                    <a:pt x="5654739" y="6238377"/>
                    <a:pt x="5487138" y="6396093"/>
                    <a:pt x="5301384" y="6542958"/>
                  </a:cubicBezTo>
                  <a:lnTo>
                    <a:pt x="5252008" y="6578438"/>
                  </a:lnTo>
                  <a:lnTo>
                    <a:pt x="1653730" y="6578438"/>
                  </a:lnTo>
                  <a:lnTo>
                    <a:pt x="1549768" y="6488821"/>
                  </a:lnTo>
                  <a:cubicBezTo>
                    <a:pt x="1461976" y="6409495"/>
                    <a:pt x="1378573" y="6327182"/>
                    <a:pt x="1298282" y="6243932"/>
                  </a:cubicBezTo>
                  <a:cubicBezTo>
                    <a:pt x="1278277" y="6223006"/>
                    <a:pt x="1258138" y="6202210"/>
                    <a:pt x="1237999" y="6181671"/>
                  </a:cubicBezTo>
                  <a:lnTo>
                    <a:pt x="1179967" y="6117862"/>
                  </a:lnTo>
                  <a:lnTo>
                    <a:pt x="1121936" y="6054569"/>
                  </a:lnTo>
                  <a:cubicBezTo>
                    <a:pt x="1102328" y="6033644"/>
                    <a:pt x="1084573" y="6011427"/>
                    <a:pt x="1065628" y="5990243"/>
                  </a:cubicBezTo>
                  <a:cubicBezTo>
                    <a:pt x="1028662" y="5947099"/>
                    <a:pt x="990239" y="5904991"/>
                    <a:pt x="954335" y="5861460"/>
                  </a:cubicBezTo>
                  <a:cubicBezTo>
                    <a:pt x="936050" y="5840018"/>
                    <a:pt x="917634" y="5818446"/>
                    <a:pt x="898953" y="5797393"/>
                  </a:cubicBezTo>
                  <a:cubicBezTo>
                    <a:pt x="880404" y="5776208"/>
                    <a:pt x="861325" y="5755412"/>
                    <a:pt x="842908" y="5733582"/>
                  </a:cubicBezTo>
                  <a:cubicBezTo>
                    <a:pt x="767919" y="5647942"/>
                    <a:pt x="693061" y="5561786"/>
                    <a:pt x="622442" y="5471884"/>
                  </a:cubicBezTo>
                  <a:cubicBezTo>
                    <a:pt x="551559" y="5382112"/>
                    <a:pt x="486639" y="5287430"/>
                    <a:pt x="425559" y="5190036"/>
                  </a:cubicBezTo>
                  <a:cubicBezTo>
                    <a:pt x="303668" y="4994990"/>
                    <a:pt x="200193" y="4786123"/>
                    <a:pt x="123877" y="4564210"/>
                  </a:cubicBezTo>
                  <a:cubicBezTo>
                    <a:pt x="47694" y="4342555"/>
                    <a:pt x="2249" y="4106045"/>
                    <a:pt x="130" y="3865530"/>
                  </a:cubicBezTo>
                  <a:cubicBezTo>
                    <a:pt x="-1328" y="3745403"/>
                    <a:pt x="9537" y="3624629"/>
                    <a:pt x="30602" y="3505793"/>
                  </a:cubicBezTo>
                  <a:cubicBezTo>
                    <a:pt x="51802" y="3386828"/>
                    <a:pt x="84659" y="3270059"/>
                    <a:pt x="126924" y="3157164"/>
                  </a:cubicBezTo>
                  <a:cubicBezTo>
                    <a:pt x="200457" y="2959276"/>
                    <a:pt x="271737" y="2761388"/>
                    <a:pt x="334803" y="2560530"/>
                  </a:cubicBezTo>
                  <a:lnTo>
                    <a:pt x="381176" y="2409144"/>
                  </a:lnTo>
                  <a:lnTo>
                    <a:pt x="425825" y="2255819"/>
                  </a:lnTo>
                  <a:lnTo>
                    <a:pt x="470210" y="2099523"/>
                  </a:lnTo>
                  <a:lnTo>
                    <a:pt x="492998" y="2020213"/>
                  </a:lnTo>
                  <a:lnTo>
                    <a:pt x="517509" y="1939224"/>
                  </a:lnTo>
                  <a:cubicBezTo>
                    <a:pt x="525061" y="1912485"/>
                    <a:pt x="534866" y="1884586"/>
                    <a:pt x="544007" y="1857201"/>
                  </a:cubicBezTo>
                  <a:cubicBezTo>
                    <a:pt x="553680" y="1829559"/>
                    <a:pt x="561496" y="1802304"/>
                    <a:pt x="573288" y="1774274"/>
                  </a:cubicBezTo>
                  <a:lnTo>
                    <a:pt x="606146" y="1690832"/>
                  </a:lnTo>
                  <a:cubicBezTo>
                    <a:pt x="618467" y="1663060"/>
                    <a:pt x="631716" y="1635417"/>
                    <a:pt x="644569" y="1607775"/>
                  </a:cubicBezTo>
                  <a:cubicBezTo>
                    <a:pt x="698625" y="1498368"/>
                    <a:pt x="763413" y="1391287"/>
                    <a:pt x="837874" y="1297638"/>
                  </a:cubicBezTo>
                  <a:cubicBezTo>
                    <a:pt x="910348" y="1201278"/>
                    <a:pt x="990107" y="1115897"/>
                    <a:pt x="1069602" y="1032194"/>
                  </a:cubicBezTo>
                  <a:cubicBezTo>
                    <a:pt x="1089079" y="1010624"/>
                    <a:pt x="1110012" y="990990"/>
                    <a:pt x="1130548" y="970839"/>
                  </a:cubicBezTo>
                  <a:lnTo>
                    <a:pt x="1192024" y="910129"/>
                  </a:lnTo>
                  <a:cubicBezTo>
                    <a:pt x="1212031" y="889462"/>
                    <a:pt x="1234024" y="870475"/>
                    <a:pt x="1255356" y="850841"/>
                  </a:cubicBezTo>
                  <a:lnTo>
                    <a:pt x="1319614" y="792068"/>
                  </a:lnTo>
                  <a:cubicBezTo>
                    <a:pt x="1340680" y="772176"/>
                    <a:pt x="1363469" y="753834"/>
                    <a:pt x="1385728" y="734975"/>
                  </a:cubicBezTo>
                  <a:lnTo>
                    <a:pt x="1452768" y="678528"/>
                  </a:lnTo>
                  <a:lnTo>
                    <a:pt x="1469594" y="664449"/>
                  </a:lnTo>
                  <a:lnTo>
                    <a:pt x="1487083" y="651015"/>
                  </a:lnTo>
                  <a:lnTo>
                    <a:pt x="1522193" y="624277"/>
                  </a:lnTo>
                  <a:lnTo>
                    <a:pt x="1592415" y="570671"/>
                  </a:lnTo>
                  <a:cubicBezTo>
                    <a:pt x="1640110" y="535925"/>
                    <a:pt x="1689531" y="503245"/>
                    <a:pt x="1738287" y="469402"/>
                  </a:cubicBezTo>
                  <a:cubicBezTo>
                    <a:pt x="1788634" y="438015"/>
                    <a:pt x="1839643" y="407013"/>
                    <a:pt x="1890918" y="376530"/>
                  </a:cubicBezTo>
                  <a:cubicBezTo>
                    <a:pt x="2098400" y="258209"/>
                    <a:pt x="2323503" y="166241"/>
                    <a:pt x="2555363" y="105274"/>
                  </a:cubicBezTo>
                  <a:cubicBezTo>
                    <a:pt x="2787223" y="44047"/>
                    <a:pt x="3024516" y="12013"/>
                    <a:pt x="3259291" y="3229"/>
                  </a:cubicBezTo>
                  <a:lnTo>
                    <a:pt x="3347265" y="903"/>
                  </a:lnTo>
                  <a:close/>
                </a:path>
              </a:pathLst>
            </a:custGeom>
            <a:gradFill flip="none" rotWithShape="1"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5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5000"/>
                  </a:schemeClr>
                </a:gs>
              </a:gsLst>
              <a:lin ang="12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/>
                <a:cs typeface="Times New Roman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CCEAF3-651B-4605-AE58-F96E22703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01023" y="52997"/>
              <a:ext cx="6093363" cy="6805004"/>
            </a:xfrm>
            <a:custGeom>
              <a:avLst/>
              <a:gdLst>
                <a:gd name="connsiteX0" fmla="*/ 3517682 w 5890491"/>
                <a:gd name="connsiteY0" fmla="*/ 0 h 6578439"/>
                <a:gd name="connsiteX1" fmla="*/ 5849513 w 5890491"/>
                <a:gd name="connsiteY1" fmla="*/ 841730 h 6578439"/>
                <a:gd name="connsiteX2" fmla="*/ 5890491 w 5890491"/>
                <a:gd name="connsiteY2" fmla="*/ 879061 h 6578439"/>
                <a:gd name="connsiteX3" fmla="*/ 5890491 w 5890491"/>
                <a:gd name="connsiteY3" fmla="*/ 2034114 h 6578439"/>
                <a:gd name="connsiteX4" fmla="*/ 5757065 w 5890491"/>
                <a:gd name="connsiteY4" fmla="*/ 1854938 h 6578439"/>
                <a:gd name="connsiteX5" fmla="*/ 5564060 w 5890491"/>
                <a:gd name="connsiteY5" fmla="*/ 1642182 h 6578439"/>
                <a:gd name="connsiteX6" fmla="*/ 3517551 w 5890491"/>
                <a:gd name="connsiteY6" fmla="*/ 790012 h 6578439"/>
                <a:gd name="connsiteX7" fmla="*/ 1611552 w 5890491"/>
                <a:gd name="connsiteY7" fmla="*/ 1543282 h 6578439"/>
                <a:gd name="connsiteX8" fmla="*/ 1340656 w 5890491"/>
                <a:gd name="connsiteY8" fmla="*/ 1897925 h 6578439"/>
                <a:gd name="connsiteX9" fmla="*/ 1201705 w 5890491"/>
                <a:gd name="connsiteY9" fmla="*/ 2361213 h 6578439"/>
                <a:gd name="connsiteX10" fmla="*/ 852705 w 5890491"/>
                <a:gd name="connsiteY10" fmla="*/ 3529176 h 6578439"/>
                <a:gd name="connsiteX11" fmla="*/ 863863 w 5890491"/>
                <a:gd name="connsiteY11" fmla="*/ 4437051 h 6578439"/>
                <a:gd name="connsiteX12" fmla="*/ 1413569 w 5890491"/>
                <a:gd name="connsiteY12" fmla="*/ 5357174 h 6578439"/>
                <a:gd name="connsiteX13" fmla="*/ 2339129 w 5890491"/>
                <a:gd name="connsiteY13" fmla="*/ 6143367 h 6578439"/>
                <a:gd name="connsiteX14" fmla="*/ 3439449 w 5890491"/>
                <a:gd name="connsiteY14" fmla="*/ 6420049 h 6578439"/>
                <a:gd name="connsiteX15" fmla="*/ 5251388 w 5890491"/>
                <a:gd name="connsiteY15" fmla="*/ 5349009 h 6578439"/>
                <a:gd name="connsiteX16" fmla="*/ 5657731 w 5890491"/>
                <a:gd name="connsiteY16" fmla="*/ 4959205 h 6578439"/>
                <a:gd name="connsiteX17" fmla="*/ 5836127 w 5890491"/>
                <a:gd name="connsiteY17" fmla="*/ 4792052 h 6578439"/>
                <a:gd name="connsiteX18" fmla="*/ 5890491 w 5890491"/>
                <a:gd name="connsiteY18" fmla="*/ 4738662 h 6578439"/>
                <a:gd name="connsiteX19" fmla="*/ 5890491 w 5890491"/>
                <a:gd name="connsiteY19" fmla="*/ 5821964 h 6578439"/>
                <a:gd name="connsiteX20" fmla="*/ 5802001 w 5890491"/>
                <a:gd name="connsiteY20" fmla="*/ 5907904 h 6578439"/>
                <a:gd name="connsiteX21" fmla="*/ 5294358 w 5890491"/>
                <a:gd name="connsiteY21" fmla="*/ 6397505 h 6578439"/>
                <a:gd name="connsiteX22" fmla="*/ 5077178 w 5890491"/>
                <a:gd name="connsiteY22" fmla="*/ 6578439 h 6578439"/>
                <a:gd name="connsiteX23" fmla="*/ 1567290 w 5890491"/>
                <a:gd name="connsiteY23" fmla="*/ 6578439 h 6578439"/>
                <a:gd name="connsiteX24" fmla="*/ 1508588 w 5890491"/>
                <a:gd name="connsiteY24" fmla="*/ 6535186 h 6578439"/>
                <a:gd name="connsiteX25" fmla="*/ 826498 w 5890491"/>
                <a:gd name="connsiteY25" fmla="*/ 5876034 h 6578439"/>
                <a:gd name="connsiteX26" fmla="*/ 122403 w 5890491"/>
                <a:gd name="connsiteY26" fmla="*/ 3255655 h 6578439"/>
                <a:gd name="connsiteX27" fmla="*/ 1061197 w 5890491"/>
                <a:gd name="connsiteY27" fmla="*/ 984650 h 6578439"/>
                <a:gd name="connsiteX28" fmla="*/ 3517682 w 5890491"/>
                <a:gd name="connsiteY28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890491" h="6578439">
                  <a:moveTo>
                    <a:pt x="3517682" y="0"/>
                  </a:moveTo>
                  <a:cubicBezTo>
                    <a:pt x="4402017" y="0"/>
                    <a:pt x="5213742" y="315483"/>
                    <a:pt x="5849513" y="841730"/>
                  </a:cubicBezTo>
                  <a:lnTo>
                    <a:pt x="5890491" y="879061"/>
                  </a:lnTo>
                  <a:lnTo>
                    <a:pt x="5890491" y="2034114"/>
                  </a:lnTo>
                  <a:lnTo>
                    <a:pt x="5757065" y="1854938"/>
                  </a:lnTo>
                  <a:cubicBezTo>
                    <a:pt x="5696443" y="1781264"/>
                    <a:pt x="5632076" y="1710299"/>
                    <a:pt x="5564060" y="1642182"/>
                  </a:cubicBezTo>
                  <a:cubicBezTo>
                    <a:pt x="5015393" y="1092636"/>
                    <a:pt x="4288592" y="790012"/>
                    <a:pt x="3517551" y="790012"/>
                  </a:cubicBezTo>
                  <a:cubicBezTo>
                    <a:pt x="2701750" y="790012"/>
                    <a:pt x="2131676" y="1015335"/>
                    <a:pt x="1611552" y="1543282"/>
                  </a:cubicBezTo>
                  <a:cubicBezTo>
                    <a:pt x="1435754" y="1721722"/>
                    <a:pt x="1375945" y="1822729"/>
                    <a:pt x="1340656" y="1897925"/>
                  </a:cubicBezTo>
                  <a:cubicBezTo>
                    <a:pt x="1289148" y="2007623"/>
                    <a:pt x="1252432" y="2155907"/>
                    <a:pt x="1201705" y="2361213"/>
                  </a:cubicBezTo>
                  <a:cubicBezTo>
                    <a:pt x="1133721" y="2635919"/>
                    <a:pt x="1040568" y="3012290"/>
                    <a:pt x="852705" y="3529176"/>
                  </a:cubicBezTo>
                  <a:cubicBezTo>
                    <a:pt x="749952" y="3811784"/>
                    <a:pt x="753584" y="4108747"/>
                    <a:pt x="863863" y="4437051"/>
                  </a:cubicBezTo>
                  <a:cubicBezTo>
                    <a:pt x="964800" y="4737438"/>
                    <a:pt x="1154869" y="5055603"/>
                    <a:pt x="1413569" y="5357174"/>
                  </a:cubicBezTo>
                  <a:cubicBezTo>
                    <a:pt x="1718326" y="5712343"/>
                    <a:pt x="2021008" y="5969404"/>
                    <a:pt x="2339129" y="6143367"/>
                  </a:cubicBezTo>
                  <a:cubicBezTo>
                    <a:pt x="2679565" y="6329577"/>
                    <a:pt x="3039591" y="6420049"/>
                    <a:pt x="3439449" y="6420049"/>
                  </a:cubicBezTo>
                  <a:cubicBezTo>
                    <a:pt x="4142246" y="6420049"/>
                    <a:pt x="4633828" y="5976251"/>
                    <a:pt x="5251388" y="5349009"/>
                  </a:cubicBezTo>
                  <a:cubicBezTo>
                    <a:pt x="5389949" y="5208364"/>
                    <a:pt x="5526047" y="5081677"/>
                    <a:pt x="5657731" y="4959205"/>
                  </a:cubicBezTo>
                  <a:cubicBezTo>
                    <a:pt x="5719520" y="4901722"/>
                    <a:pt x="5779200" y="4846206"/>
                    <a:pt x="5836127" y="4792052"/>
                  </a:cubicBezTo>
                  <a:lnTo>
                    <a:pt x="5890491" y="4738662"/>
                  </a:lnTo>
                  <a:lnTo>
                    <a:pt x="5890491" y="5821964"/>
                  </a:lnTo>
                  <a:lnTo>
                    <a:pt x="5802001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 flip="none" rotWithShape="1">
              <a:gsLst>
                <a:gs pos="2000">
                  <a:schemeClr val="bg1"/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/>
                <a:cs typeface="Times New Roman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D519330-E5F1-4248-B58C-1AA0D9E6DA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01024" y="52997"/>
              <a:ext cx="6093362" cy="6805004"/>
            </a:xfrm>
            <a:custGeom>
              <a:avLst/>
              <a:gdLst>
                <a:gd name="connsiteX0" fmla="*/ 5890490 w 5890490"/>
                <a:gd name="connsiteY0" fmla="*/ 5389037 h 6578439"/>
                <a:gd name="connsiteX1" fmla="*/ 5890490 w 5890490"/>
                <a:gd name="connsiteY1" fmla="*/ 5855587 h 6578439"/>
                <a:gd name="connsiteX2" fmla="*/ 5784593 w 5890490"/>
                <a:gd name="connsiteY2" fmla="*/ 5962054 h 6578439"/>
                <a:gd name="connsiteX3" fmla="*/ 5663414 w 5890490"/>
                <a:gd name="connsiteY3" fmla="*/ 6082564 h 6578439"/>
                <a:gd name="connsiteX4" fmla="*/ 5147099 w 5890490"/>
                <a:gd name="connsiteY4" fmla="*/ 6547726 h 6578439"/>
                <a:gd name="connsiteX5" fmla="*/ 5105015 w 5890490"/>
                <a:gd name="connsiteY5" fmla="*/ 6578439 h 6578439"/>
                <a:gd name="connsiteX6" fmla="*/ 4385601 w 5890490"/>
                <a:gd name="connsiteY6" fmla="*/ 6578439 h 6578439"/>
                <a:gd name="connsiteX7" fmla="*/ 4507252 w 5890490"/>
                <a:gd name="connsiteY7" fmla="*/ 6515968 h 6578439"/>
                <a:gd name="connsiteX8" fmla="*/ 4909330 w 5890490"/>
                <a:gd name="connsiteY8" fmla="*/ 6253453 h 6578439"/>
                <a:gd name="connsiteX9" fmla="*/ 5411374 w 5890490"/>
                <a:gd name="connsiteY9" fmla="*/ 5828544 h 6578439"/>
                <a:gd name="connsiteX10" fmla="*/ 5533570 w 5890490"/>
                <a:gd name="connsiteY10" fmla="*/ 5714534 h 6578439"/>
                <a:gd name="connsiteX11" fmla="*/ 5657425 w 5890490"/>
                <a:gd name="connsiteY11" fmla="*/ 5597650 h 6578439"/>
                <a:gd name="connsiteX12" fmla="*/ 3336813 w 5890490"/>
                <a:gd name="connsiteY12" fmla="*/ 499 h 6578439"/>
                <a:gd name="connsiteX13" fmla="*/ 3513674 w 5890490"/>
                <a:gd name="connsiteY13" fmla="*/ 1202 h 6578439"/>
                <a:gd name="connsiteX14" fmla="*/ 3602743 w 5890490"/>
                <a:gd name="connsiteY14" fmla="*/ 4827 h 6578439"/>
                <a:gd name="connsiteX15" fmla="*/ 3647213 w 5890490"/>
                <a:gd name="connsiteY15" fmla="*/ 6703 h 6578439"/>
                <a:gd name="connsiteX16" fmla="*/ 3691684 w 5890490"/>
                <a:gd name="connsiteY16" fmla="*/ 9453 h 6578439"/>
                <a:gd name="connsiteX17" fmla="*/ 3868927 w 5890490"/>
                <a:gd name="connsiteY17" fmla="*/ 27080 h 6578439"/>
                <a:gd name="connsiteX18" fmla="*/ 5200872 w 5890490"/>
                <a:gd name="connsiteY18" fmla="*/ 472240 h 6578439"/>
                <a:gd name="connsiteX19" fmla="*/ 5772711 w 5890490"/>
                <a:gd name="connsiteY19" fmla="*/ 866334 h 6578439"/>
                <a:gd name="connsiteX20" fmla="*/ 5890490 w 5890490"/>
                <a:gd name="connsiteY20" fmla="*/ 972426 h 6578439"/>
                <a:gd name="connsiteX21" fmla="*/ 5890490 w 5890490"/>
                <a:gd name="connsiteY21" fmla="*/ 1158576 h 6578439"/>
                <a:gd name="connsiteX22" fmla="*/ 5676045 w 5890490"/>
                <a:gd name="connsiteY22" fmla="*/ 986969 h 6578439"/>
                <a:gd name="connsiteX23" fmla="*/ 5103776 w 5890490"/>
                <a:gd name="connsiteY23" fmla="*/ 655879 h 6578439"/>
                <a:gd name="connsiteX24" fmla="*/ 4482465 w 5890490"/>
                <a:gd name="connsiteY24" fmla="*/ 440363 h 6578439"/>
                <a:gd name="connsiteX25" fmla="*/ 4402444 w 5890490"/>
                <a:gd name="connsiteY25" fmla="*/ 422111 h 6578439"/>
                <a:gd name="connsiteX26" fmla="*/ 4322423 w 5890490"/>
                <a:gd name="connsiteY26" fmla="*/ 404610 h 6578439"/>
                <a:gd name="connsiteX27" fmla="*/ 4241892 w 5890490"/>
                <a:gd name="connsiteY27" fmla="*/ 389858 h 6578439"/>
                <a:gd name="connsiteX28" fmla="*/ 4201627 w 5890490"/>
                <a:gd name="connsiteY28" fmla="*/ 382483 h 6578439"/>
                <a:gd name="connsiteX29" fmla="*/ 4161234 w 5890490"/>
                <a:gd name="connsiteY29" fmla="*/ 375857 h 6578439"/>
                <a:gd name="connsiteX30" fmla="*/ 3999280 w 5890490"/>
                <a:gd name="connsiteY30" fmla="*/ 353606 h 6578439"/>
                <a:gd name="connsiteX31" fmla="*/ 3836817 w 5890490"/>
                <a:gd name="connsiteY31" fmla="*/ 338480 h 6578439"/>
                <a:gd name="connsiteX32" fmla="*/ 3673972 w 5890490"/>
                <a:gd name="connsiteY32" fmla="*/ 330604 h 6578439"/>
                <a:gd name="connsiteX33" fmla="*/ 3511126 w 5890490"/>
                <a:gd name="connsiteY33" fmla="*/ 328978 h 6578439"/>
                <a:gd name="connsiteX34" fmla="*/ 3183142 w 5890490"/>
                <a:gd name="connsiteY34" fmla="*/ 342854 h 6578439"/>
                <a:gd name="connsiteX35" fmla="*/ 2541444 w 5890490"/>
                <a:gd name="connsiteY35" fmla="*/ 439988 h 6578439"/>
                <a:gd name="connsiteX36" fmla="*/ 1933895 w 5890490"/>
                <a:gd name="connsiteY36" fmla="*/ 650505 h 6578439"/>
                <a:gd name="connsiteX37" fmla="*/ 1378079 w 5890490"/>
                <a:gd name="connsiteY37" fmla="*/ 983905 h 6578439"/>
                <a:gd name="connsiteX38" fmla="*/ 1312967 w 5890490"/>
                <a:gd name="connsiteY38" fmla="*/ 1033660 h 6578439"/>
                <a:gd name="connsiteX39" fmla="*/ 1248364 w 5890490"/>
                <a:gd name="connsiteY39" fmla="*/ 1084413 h 6578439"/>
                <a:gd name="connsiteX40" fmla="*/ 1185163 w 5890490"/>
                <a:gd name="connsiteY40" fmla="*/ 1137168 h 6578439"/>
                <a:gd name="connsiteX41" fmla="*/ 1122852 w 5890490"/>
                <a:gd name="connsiteY41" fmla="*/ 1190922 h 6578439"/>
                <a:gd name="connsiteX42" fmla="*/ 892092 w 5890490"/>
                <a:gd name="connsiteY42" fmla="*/ 1421440 h 6578439"/>
                <a:gd name="connsiteX43" fmla="*/ 707202 w 5890490"/>
                <a:gd name="connsiteY43" fmla="*/ 1684212 h 6578439"/>
                <a:gd name="connsiteX44" fmla="*/ 670121 w 5890490"/>
                <a:gd name="connsiteY44" fmla="*/ 1756093 h 6578439"/>
                <a:gd name="connsiteX45" fmla="*/ 637630 w 5890490"/>
                <a:gd name="connsiteY45" fmla="*/ 1830724 h 6578439"/>
                <a:gd name="connsiteX46" fmla="*/ 607685 w 5890490"/>
                <a:gd name="connsiteY46" fmla="*/ 1907105 h 6578439"/>
                <a:gd name="connsiteX47" fmla="*/ 580034 w 5890490"/>
                <a:gd name="connsiteY47" fmla="*/ 1984986 h 6578439"/>
                <a:gd name="connsiteX48" fmla="*/ 481919 w 5890490"/>
                <a:gd name="connsiteY48" fmla="*/ 2304386 h 6578439"/>
                <a:gd name="connsiteX49" fmla="*/ 433881 w 5890490"/>
                <a:gd name="connsiteY49" fmla="*/ 2465399 h 6578439"/>
                <a:gd name="connsiteX50" fmla="*/ 384442 w 5890490"/>
                <a:gd name="connsiteY50" fmla="*/ 2626163 h 6578439"/>
                <a:gd name="connsiteX51" fmla="*/ 166039 w 5890490"/>
                <a:gd name="connsiteY51" fmla="*/ 3261338 h 6578439"/>
                <a:gd name="connsiteX52" fmla="*/ 56202 w 5890490"/>
                <a:gd name="connsiteY52" fmla="*/ 3910265 h 6578439"/>
                <a:gd name="connsiteX53" fmla="*/ 93664 w 5890490"/>
                <a:gd name="connsiteY53" fmla="*/ 4237292 h 6578439"/>
                <a:gd name="connsiteX54" fmla="*/ 111758 w 5890490"/>
                <a:gd name="connsiteY54" fmla="*/ 4317548 h 6578439"/>
                <a:gd name="connsiteX55" fmla="*/ 133038 w 5890490"/>
                <a:gd name="connsiteY55" fmla="*/ 4397054 h 6578439"/>
                <a:gd name="connsiteX56" fmla="*/ 157757 w 5890490"/>
                <a:gd name="connsiteY56" fmla="*/ 4475560 h 6578439"/>
                <a:gd name="connsiteX57" fmla="*/ 185153 w 5890490"/>
                <a:gd name="connsiteY57" fmla="*/ 4553066 h 6578439"/>
                <a:gd name="connsiteX58" fmla="*/ 493642 w 5890490"/>
                <a:gd name="connsiteY58" fmla="*/ 5132239 h 6578439"/>
                <a:gd name="connsiteX59" fmla="*/ 914391 w 5890490"/>
                <a:gd name="connsiteY59" fmla="*/ 5636528 h 6578439"/>
                <a:gd name="connsiteX60" fmla="*/ 1402034 w 5890490"/>
                <a:gd name="connsiteY60" fmla="*/ 6076188 h 6578439"/>
                <a:gd name="connsiteX61" fmla="*/ 1664397 w 5890490"/>
                <a:gd name="connsiteY61" fmla="*/ 6267079 h 6578439"/>
                <a:gd name="connsiteX62" fmla="*/ 1938992 w 5890490"/>
                <a:gd name="connsiteY62" fmla="*/ 6434343 h 6578439"/>
                <a:gd name="connsiteX63" fmla="*/ 2225931 w 5890490"/>
                <a:gd name="connsiteY63" fmla="*/ 6574322 h 6578439"/>
                <a:gd name="connsiteX64" fmla="*/ 2236328 w 5890490"/>
                <a:gd name="connsiteY64" fmla="*/ 6578439 h 6578439"/>
                <a:gd name="connsiteX65" fmla="*/ 1504665 w 5890490"/>
                <a:gd name="connsiteY65" fmla="*/ 6578439 h 6578439"/>
                <a:gd name="connsiteX66" fmla="*/ 1456827 w 5890490"/>
                <a:gd name="connsiteY66" fmla="*/ 6543476 h 6578439"/>
                <a:gd name="connsiteX67" fmla="*/ 1188475 w 5890490"/>
                <a:gd name="connsiteY67" fmla="*/ 6314083 h 6578439"/>
                <a:gd name="connsiteX68" fmla="*/ 721728 w 5890490"/>
                <a:gd name="connsiteY68" fmla="*/ 5798666 h 6578439"/>
                <a:gd name="connsiteX69" fmla="*/ 344175 w 5890490"/>
                <a:gd name="connsiteY69" fmla="*/ 5219495 h 6578439"/>
                <a:gd name="connsiteX70" fmla="*/ 87293 w 5890490"/>
                <a:gd name="connsiteY70" fmla="*/ 4583569 h 6578439"/>
                <a:gd name="connsiteX71" fmla="*/ 65886 w 5890490"/>
                <a:gd name="connsiteY71" fmla="*/ 4500813 h 6578439"/>
                <a:gd name="connsiteX72" fmla="*/ 47409 w 5890490"/>
                <a:gd name="connsiteY72" fmla="*/ 4417431 h 6578439"/>
                <a:gd name="connsiteX73" fmla="*/ 39000 w 5890490"/>
                <a:gd name="connsiteY73" fmla="*/ 4375677 h 6578439"/>
                <a:gd name="connsiteX74" fmla="*/ 31610 w 5890490"/>
                <a:gd name="connsiteY74" fmla="*/ 4333674 h 6578439"/>
                <a:gd name="connsiteX75" fmla="*/ 18868 w 5890490"/>
                <a:gd name="connsiteY75" fmla="*/ 4249417 h 6578439"/>
                <a:gd name="connsiteX76" fmla="*/ 646 w 5890490"/>
                <a:gd name="connsiteY76" fmla="*/ 3910265 h 6578439"/>
                <a:gd name="connsiteX77" fmla="*/ 130234 w 5890490"/>
                <a:gd name="connsiteY77" fmla="*/ 3248337 h 6578439"/>
                <a:gd name="connsiteX78" fmla="*/ 335383 w 5890490"/>
                <a:gd name="connsiteY78" fmla="*/ 2611911 h 6578439"/>
                <a:gd name="connsiteX79" fmla="*/ 487272 w 5890490"/>
                <a:gd name="connsiteY79" fmla="*/ 1958609 h 6578439"/>
                <a:gd name="connsiteX80" fmla="*/ 508550 w 5890490"/>
                <a:gd name="connsiteY80" fmla="*/ 1876227 h 6578439"/>
                <a:gd name="connsiteX81" fmla="*/ 531742 w 5890490"/>
                <a:gd name="connsiteY81" fmla="*/ 1793721 h 6578439"/>
                <a:gd name="connsiteX82" fmla="*/ 558245 w 5890490"/>
                <a:gd name="connsiteY82" fmla="*/ 1711465 h 6578439"/>
                <a:gd name="connsiteX83" fmla="*/ 590100 w 5890490"/>
                <a:gd name="connsiteY83" fmla="*/ 1630332 h 6578439"/>
                <a:gd name="connsiteX84" fmla="*/ 758680 w 5890490"/>
                <a:gd name="connsiteY84" fmla="*/ 1322433 h 6578439"/>
                <a:gd name="connsiteX85" fmla="*/ 976317 w 5890490"/>
                <a:gd name="connsiteY85" fmla="*/ 1049286 h 6578439"/>
                <a:gd name="connsiteX86" fmla="*/ 1035314 w 5890490"/>
                <a:gd name="connsiteY86" fmla="*/ 985406 h 6578439"/>
                <a:gd name="connsiteX87" fmla="*/ 1095329 w 5890490"/>
                <a:gd name="connsiteY87" fmla="*/ 922526 h 6578439"/>
                <a:gd name="connsiteX88" fmla="*/ 1157384 w 5890490"/>
                <a:gd name="connsiteY88" fmla="*/ 861271 h 6578439"/>
                <a:gd name="connsiteX89" fmla="*/ 1220841 w 5890490"/>
                <a:gd name="connsiteY89" fmla="*/ 801017 h 6578439"/>
                <a:gd name="connsiteX90" fmla="*/ 1286462 w 5890490"/>
                <a:gd name="connsiteY90" fmla="*/ 742886 h 6578439"/>
                <a:gd name="connsiteX91" fmla="*/ 1353233 w 5890490"/>
                <a:gd name="connsiteY91" fmla="*/ 685632 h 6578439"/>
                <a:gd name="connsiteX92" fmla="*/ 1369924 w 5890490"/>
                <a:gd name="connsiteY92" fmla="*/ 671256 h 6578439"/>
                <a:gd name="connsiteX93" fmla="*/ 1387380 w 5890490"/>
                <a:gd name="connsiteY93" fmla="*/ 657755 h 6578439"/>
                <a:gd name="connsiteX94" fmla="*/ 1422422 w 5890490"/>
                <a:gd name="connsiteY94" fmla="*/ 630877 h 6578439"/>
                <a:gd name="connsiteX95" fmla="*/ 1492759 w 5890490"/>
                <a:gd name="connsiteY95" fmla="*/ 577248 h 6578439"/>
                <a:gd name="connsiteX96" fmla="*/ 1528820 w 5890490"/>
                <a:gd name="connsiteY96" fmla="*/ 551496 h 6578439"/>
                <a:gd name="connsiteX97" fmla="*/ 1565390 w 5890490"/>
                <a:gd name="connsiteY97" fmla="*/ 526370 h 6578439"/>
                <a:gd name="connsiteX98" fmla="*/ 1639040 w 5890490"/>
                <a:gd name="connsiteY98" fmla="*/ 476490 h 6578439"/>
                <a:gd name="connsiteX99" fmla="*/ 1792075 w 5890490"/>
                <a:gd name="connsiteY99" fmla="*/ 384859 h 6578439"/>
                <a:gd name="connsiteX100" fmla="*/ 2455943 w 5890490"/>
                <a:gd name="connsiteY100" fmla="*/ 117836 h 6578439"/>
                <a:gd name="connsiteX101" fmla="*/ 3159952 w 5890490"/>
                <a:gd name="connsiteY101" fmla="*/ 7203 h 6578439"/>
                <a:gd name="connsiteX102" fmla="*/ 3336813 w 5890490"/>
                <a:gd name="connsiteY102" fmla="*/ 499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890490" h="6578439">
                  <a:moveTo>
                    <a:pt x="5890490" y="5389037"/>
                  </a:moveTo>
                  <a:lnTo>
                    <a:pt x="5890490" y="5855587"/>
                  </a:lnTo>
                  <a:lnTo>
                    <a:pt x="5784593" y="5962054"/>
                  </a:lnTo>
                  <a:cubicBezTo>
                    <a:pt x="5744454" y="6002308"/>
                    <a:pt x="5704062" y="6042436"/>
                    <a:pt x="5663414" y="6082564"/>
                  </a:cubicBezTo>
                  <a:cubicBezTo>
                    <a:pt x="5500314" y="6242577"/>
                    <a:pt x="5330970" y="6400714"/>
                    <a:pt x="5147099" y="6547726"/>
                  </a:cubicBezTo>
                  <a:lnTo>
                    <a:pt x="5105015" y="6578439"/>
                  </a:lnTo>
                  <a:lnTo>
                    <a:pt x="4385601" y="6578439"/>
                  </a:lnTo>
                  <a:lnTo>
                    <a:pt x="4507252" y="6515968"/>
                  </a:lnTo>
                  <a:cubicBezTo>
                    <a:pt x="4645901" y="6439679"/>
                    <a:pt x="4779837" y="6350961"/>
                    <a:pt x="4909330" y="6253453"/>
                  </a:cubicBezTo>
                  <a:cubicBezTo>
                    <a:pt x="5082369" y="6123567"/>
                    <a:pt x="5248145" y="5979180"/>
                    <a:pt x="5411374" y="5828544"/>
                  </a:cubicBezTo>
                  <a:cubicBezTo>
                    <a:pt x="5452149" y="5790791"/>
                    <a:pt x="5492924" y="5752788"/>
                    <a:pt x="5533570" y="5714534"/>
                  </a:cubicBezTo>
                  <a:lnTo>
                    <a:pt x="5657425" y="5597650"/>
                  </a:lnTo>
                  <a:close/>
                  <a:moveTo>
                    <a:pt x="3336813" y="499"/>
                  </a:moveTo>
                  <a:cubicBezTo>
                    <a:pt x="3395682" y="-392"/>
                    <a:pt x="3454550" y="-48"/>
                    <a:pt x="3513674" y="1202"/>
                  </a:cubicBezTo>
                  <a:lnTo>
                    <a:pt x="3602743" y="4827"/>
                  </a:lnTo>
                  <a:lnTo>
                    <a:pt x="3647213" y="6703"/>
                  </a:lnTo>
                  <a:cubicBezTo>
                    <a:pt x="3661994" y="7327"/>
                    <a:pt x="3676903" y="7703"/>
                    <a:pt x="3691684" y="9453"/>
                  </a:cubicBezTo>
                  <a:lnTo>
                    <a:pt x="3868927" y="27080"/>
                  </a:lnTo>
                  <a:cubicBezTo>
                    <a:pt x="4340645" y="85584"/>
                    <a:pt x="4795160" y="243221"/>
                    <a:pt x="5200872" y="472240"/>
                  </a:cubicBezTo>
                  <a:cubicBezTo>
                    <a:pt x="5403855" y="587124"/>
                    <a:pt x="5594988" y="719447"/>
                    <a:pt x="5772711" y="866334"/>
                  </a:cubicBezTo>
                  <a:lnTo>
                    <a:pt x="5890490" y="972426"/>
                  </a:lnTo>
                  <a:lnTo>
                    <a:pt x="5890490" y="1158576"/>
                  </a:lnTo>
                  <a:lnTo>
                    <a:pt x="5676045" y="986969"/>
                  </a:lnTo>
                  <a:cubicBezTo>
                    <a:pt x="5496587" y="857740"/>
                    <a:pt x="5304275" y="746699"/>
                    <a:pt x="5103776" y="655879"/>
                  </a:cubicBezTo>
                  <a:cubicBezTo>
                    <a:pt x="4903214" y="564747"/>
                    <a:pt x="4695006" y="492492"/>
                    <a:pt x="4482465" y="440363"/>
                  </a:cubicBezTo>
                  <a:lnTo>
                    <a:pt x="4402444" y="422111"/>
                  </a:lnTo>
                  <a:cubicBezTo>
                    <a:pt x="4375813" y="416111"/>
                    <a:pt x="4349436" y="408859"/>
                    <a:pt x="4322423" y="404610"/>
                  </a:cubicBezTo>
                  <a:lnTo>
                    <a:pt x="4241892" y="389858"/>
                  </a:lnTo>
                  <a:lnTo>
                    <a:pt x="4201627" y="382483"/>
                  </a:lnTo>
                  <a:cubicBezTo>
                    <a:pt x="4188248" y="379983"/>
                    <a:pt x="4174869" y="377483"/>
                    <a:pt x="4161234" y="375857"/>
                  </a:cubicBezTo>
                  <a:cubicBezTo>
                    <a:pt x="4107208" y="368482"/>
                    <a:pt x="4053308" y="360482"/>
                    <a:pt x="3999280" y="353606"/>
                  </a:cubicBezTo>
                  <a:cubicBezTo>
                    <a:pt x="3944999" y="348855"/>
                    <a:pt x="3890844" y="343854"/>
                    <a:pt x="3836817" y="338480"/>
                  </a:cubicBezTo>
                  <a:lnTo>
                    <a:pt x="3673972" y="330604"/>
                  </a:lnTo>
                  <a:cubicBezTo>
                    <a:pt x="3619690" y="329104"/>
                    <a:pt x="3565281" y="329604"/>
                    <a:pt x="3511126" y="328978"/>
                  </a:cubicBezTo>
                  <a:cubicBezTo>
                    <a:pt x="3402054" y="330728"/>
                    <a:pt x="3291706" y="334604"/>
                    <a:pt x="3183142" y="342854"/>
                  </a:cubicBezTo>
                  <a:cubicBezTo>
                    <a:pt x="2965505" y="358855"/>
                    <a:pt x="2750670" y="389733"/>
                    <a:pt x="2541444" y="439988"/>
                  </a:cubicBezTo>
                  <a:cubicBezTo>
                    <a:pt x="2332216" y="490117"/>
                    <a:pt x="2128850" y="559997"/>
                    <a:pt x="1933895" y="650505"/>
                  </a:cubicBezTo>
                  <a:cubicBezTo>
                    <a:pt x="1738939" y="741261"/>
                    <a:pt x="1553540" y="854146"/>
                    <a:pt x="1378079" y="983905"/>
                  </a:cubicBezTo>
                  <a:lnTo>
                    <a:pt x="1312967" y="1033660"/>
                  </a:lnTo>
                  <a:cubicBezTo>
                    <a:pt x="1291178" y="1050286"/>
                    <a:pt x="1269006" y="1066412"/>
                    <a:pt x="1248364" y="1084413"/>
                  </a:cubicBezTo>
                  <a:lnTo>
                    <a:pt x="1185163" y="1137168"/>
                  </a:lnTo>
                  <a:cubicBezTo>
                    <a:pt x="1164138" y="1154794"/>
                    <a:pt x="1142603" y="1172046"/>
                    <a:pt x="1122852" y="1190922"/>
                  </a:cubicBezTo>
                  <a:cubicBezTo>
                    <a:pt x="1041557" y="1264303"/>
                    <a:pt x="961663" y="1339309"/>
                    <a:pt x="892092" y="1421440"/>
                  </a:cubicBezTo>
                  <a:cubicBezTo>
                    <a:pt x="819589" y="1501822"/>
                    <a:pt x="759827" y="1590329"/>
                    <a:pt x="707202" y="1684212"/>
                  </a:cubicBezTo>
                  <a:cubicBezTo>
                    <a:pt x="694715" y="1708089"/>
                    <a:pt x="682227" y="1731841"/>
                    <a:pt x="670121" y="1756093"/>
                  </a:cubicBezTo>
                  <a:lnTo>
                    <a:pt x="637630" y="1830724"/>
                  </a:lnTo>
                  <a:cubicBezTo>
                    <a:pt x="626161" y="1855350"/>
                    <a:pt x="617624" y="1881603"/>
                    <a:pt x="607685" y="1907105"/>
                  </a:cubicBezTo>
                  <a:cubicBezTo>
                    <a:pt x="598128" y="1932857"/>
                    <a:pt x="588317" y="1958483"/>
                    <a:pt x="580034" y="1984986"/>
                  </a:cubicBezTo>
                  <a:cubicBezTo>
                    <a:pt x="544611" y="2089620"/>
                    <a:pt x="513393" y="2197128"/>
                    <a:pt x="481919" y="2304386"/>
                  </a:cubicBezTo>
                  <a:lnTo>
                    <a:pt x="433881" y="2465399"/>
                  </a:lnTo>
                  <a:lnTo>
                    <a:pt x="384442" y="2626163"/>
                  </a:lnTo>
                  <a:cubicBezTo>
                    <a:pt x="317672" y="2839680"/>
                    <a:pt x="243129" y="3050946"/>
                    <a:pt x="166039" y="3261338"/>
                  </a:cubicBezTo>
                  <a:cubicBezTo>
                    <a:pt x="88822" y="3468979"/>
                    <a:pt x="50850" y="3690248"/>
                    <a:pt x="56202" y="3910265"/>
                  </a:cubicBezTo>
                  <a:cubicBezTo>
                    <a:pt x="58495" y="4020274"/>
                    <a:pt x="71493" y="4129783"/>
                    <a:pt x="93664" y="4237292"/>
                  </a:cubicBezTo>
                  <a:cubicBezTo>
                    <a:pt x="99143" y="4264168"/>
                    <a:pt x="104623" y="4291045"/>
                    <a:pt x="111758" y="4317548"/>
                  </a:cubicBezTo>
                  <a:cubicBezTo>
                    <a:pt x="118384" y="4344176"/>
                    <a:pt x="124627" y="4370802"/>
                    <a:pt x="133038" y="4397054"/>
                  </a:cubicBezTo>
                  <a:cubicBezTo>
                    <a:pt x="140810" y="4423307"/>
                    <a:pt x="148456" y="4449683"/>
                    <a:pt x="157757" y="4475560"/>
                  </a:cubicBezTo>
                  <a:cubicBezTo>
                    <a:pt x="166549" y="4501562"/>
                    <a:pt x="175087" y="4527564"/>
                    <a:pt x="185153" y="4553066"/>
                  </a:cubicBezTo>
                  <a:cubicBezTo>
                    <a:pt x="262371" y="4758458"/>
                    <a:pt x="368895" y="4951974"/>
                    <a:pt x="493642" y="5132239"/>
                  </a:cubicBezTo>
                  <a:cubicBezTo>
                    <a:pt x="618389" y="5312627"/>
                    <a:pt x="760846" y="5480391"/>
                    <a:pt x="914391" y="5636528"/>
                  </a:cubicBezTo>
                  <a:cubicBezTo>
                    <a:pt x="1069081" y="5793166"/>
                    <a:pt x="1231544" y="5941677"/>
                    <a:pt x="1402034" y="6076188"/>
                  </a:cubicBezTo>
                  <a:cubicBezTo>
                    <a:pt x="1487535" y="6143320"/>
                    <a:pt x="1574565" y="6207574"/>
                    <a:pt x="1664397" y="6267079"/>
                  </a:cubicBezTo>
                  <a:cubicBezTo>
                    <a:pt x="1753592" y="6327459"/>
                    <a:pt x="1845336" y="6383088"/>
                    <a:pt x="1938992" y="6434343"/>
                  </a:cubicBezTo>
                  <a:cubicBezTo>
                    <a:pt x="2032647" y="6485659"/>
                    <a:pt x="2128309" y="6532600"/>
                    <a:pt x="2225931" y="6574322"/>
                  </a:cubicBezTo>
                  <a:lnTo>
                    <a:pt x="2236328" y="6578439"/>
                  </a:lnTo>
                  <a:lnTo>
                    <a:pt x="1504665" y="6578439"/>
                  </a:lnTo>
                  <a:lnTo>
                    <a:pt x="1456827" y="6543476"/>
                  </a:lnTo>
                  <a:cubicBezTo>
                    <a:pt x="1363554" y="6470595"/>
                    <a:pt x="1273848" y="6394340"/>
                    <a:pt x="1188475" y="6314083"/>
                  </a:cubicBezTo>
                  <a:cubicBezTo>
                    <a:pt x="1017856" y="6153445"/>
                    <a:pt x="863803" y="5979931"/>
                    <a:pt x="721728" y="5798666"/>
                  </a:cubicBezTo>
                  <a:cubicBezTo>
                    <a:pt x="579397" y="5616027"/>
                    <a:pt x="452103" y="5422511"/>
                    <a:pt x="344175" y="5219495"/>
                  </a:cubicBezTo>
                  <a:cubicBezTo>
                    <a:pt x="236505" y="5016354"/>
                    <a:pt x="147946" y="4803586"/>
                    <a:pt x="87293" y="4583569"/>
                  </a:cubicBezTo>
                  <a:cubicBezTo>
                    <a:pt x="79138" y="4556193"/>
                    <a:pt x="72639" y="4528440"/>
                    <a:pt x="65886" y="4500813"/>
                  </a:cubicBezTo>
                  <a:cubicBezTo>
                    <a:pt x="58751" y="4473311"/>
                    <a:pt x="53144" y="4445308"/>
                    <a:pt x="47409" y="4417431"/>
                  </a:cubicBezTo>
                  <a:cubicBezTo>
                    <a:pt x="44733" y="4403430"/>
                    <a:pt x="41294" y="4389679"/>
                    <a:pt x="39000" y="4375677"/>
                  </a:cubicBezTo>
                  <a:lnTo>
                    <a:pt x="31610" y="4333674"/>
                  </a:lnTo>
                  <a:cubicBezTo>
                    <a:pt x="26258" y="4305797"/>
                    <a:pt x="22563" y="4277544"/>
                    <a:pt x="18868" y="4249417"/>
                  </a:cubicBezTo>
                  <a:cubicBezTo>
                    <a:pt x="4214" y="4136784"/>
                    <a:pt x="-2158" y="4023275"/>
                    <a:pt x="646" y="3910265"/>
                  </a:cubicBezTo>
                  <a:cubicBezTo>
                    <a:pt x="5997" y="3683872"/>
                    <a:pt x="50596" y="3459605"/>
                    <a:pt x="130234" y="3248337"/>
                  </a:cubicBezTo>
                  <a:cubicBezTo>
                    <a:pt x="207961" y="3039196"/>
                    <a:pt x="278044" y="2827179"/>
                    <a:pt x="335383" y="2611911"/>
                  </a:cubicBezTo>
                  <a:cubicBezTo>
                    <a:pt x="393743" y="2396644"/>
                    <a:pt x="435792" y="2178627"/>
                    <a:pt x="487272" y="1958609"/>
                  </a:cubicBezTo>
                  <a:cubicBezTo>
                    <a:pt x="493259" y="1931107"/>
                    <a:pt x="501287" y="1903730"/>
                    <a:pt x="508550" y="1876227"/>
                  </a:cubicBezTo>
                  <a:cubicBezTo>
                    <a:pt x="516195" y="1848725"/>
                    <a:pt x="522312" y="1820972"/>
                    <a:pt x="531742" y="1793721"/>
                  </a:cubicBezTo>
                  <a:lnTo>
                    <a:pt x="558245" y="1711465"/>
                  </a:lnTo>
                  <a:cubicBezTo>
                    <a:pt x="568439" y="1684337"/>
                    <a:pt x="579652" y="1657459"/>
                    <a:pt x="590100" y="1630332"/>
                  </a:cubicBezTo>
                  <a:cubicBezTo>
                    <a:pt x="635080" y="1523075"/>
                    <a:pt x="690637" y="1417566"/>
                    <a:pt x="758680" y="1322433"/>
                  </a:cubicBezTo>
                  <a:cubicBezTo>
                    <a:pt x="824430" y="1225051"/>
                    <a:pt x="899610" y="1136168"/>
                    <a:pt x="976317" y="1049286"/>
                  </a:cubicBezTo>
                  <a:cubicBezTo>
                    <a:pt x="995049" y="1027035"/>
                    <a:pt x="1015436" y="1006533"/>
                    <a:pt x="1035314" y="985406"/>
                  </a:cubicBezTo>
                  <a:lnTo>
                    <a:pt x="1095329" y="922526"/>
                  </a:lnTo>
                  <a:cubicBezTo>
                    <a:pt x="1114953" y="901149"/>
                    <a:pt x="1136359" y="881397"/>
                    <a:pt x="1157384" y="861271"/>
                  </a:cubicBezTo>
                  <a:lnTo>
                    <a:pt x="1220841" y="801017"/>
                  </a:lnTo>
                  <a:cubicBezTo>
                    <a:pt x="1241610" y="780514"/>
                    <a:pt x="1264418" y="762014"/>
                    <a:pt x="1286462" y="742886"/>
                  </a:cubicBezTo>
                  <a:lnTo>
                    <a:pt x="1353233" y="685632"/>
                  </a:lnTo>
                  <a:lnTo>
                    <a:pt x="1369924" y="671256"/>
                  </a:lnTo>
                  <a:cubicBezTo>
                    <a:pt x="1375658" y="666631"/>
                    <a:pt x="1381520" y="662255"/>
                    <a:pt x="1387380" y="657755"/>
                  </a:cubicBezTo>
                  <a:lnTo>
                    <a:pt x="1422422" y="630877"/>
                  </a:lnTo>
                  <a:lnTo>
                    <a:pt x="1492759" y="577248"/>
                  </a:lnTo>
                  <a:cubicBezTo>
                    <a:pt x="1504355" y="567997"/>
                    <a:pt x="1516714" y="559997"/>
                    <a:pt x="1528820" y="551496"/>
                  </a:cubicBezTo>
                  <a:lnTo>
                    <a:pt x="1565390" y="526370"/>
                  </a:lnTo>
                  <a:lnTo>
                    <a:pt x="1639040" y="476490"/>
                  </a:lnTo>
                  <a:cubicBezTo>
                    <a:pt x="1689754" y="445613"/>
                    <a:pt x="1740723" y="414986"/>
                    <a:pt x="1792075" y="384859"/>
                  </a:cubicBezTo>
                  <a:cubicBezTo>
                    <a:pt x="2000282" y="268724"/>
                    <a:pt x="2224927" y="179467"/>
                    <a:pt x="2455943" y="117836"/>
                  </a:cubicBezTo>
                  <a:cubicBezTo>
                    <a:pt x="2687088" y="55957"/>
                    <a:pt x="2923964" y="21204"/>
                    <a:pt x="3159952" y="7203"/>
                  </a:cubicBezTo>
                  <a:cubicBezTo>
                    <a:pt x="3219076" y="3515"/>
                    <a:pt x="3277945" y="1389"/>
                    <a:pt x="3336813" y="499"/>
                  </a:cubicBezTo>
                  <a:close/>
                </a:path>
              </a:pathLst>
            </a:custGeom>
            <a:gradFill flip="none" rotWithShape="1"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5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/>
                <a:cs typeface="Times New Roman"/>
              </a:endParaRPr>
            </a:p>
          </p:txBody>
        </p:sp>
      </p:grpSp>
      <p:pic>
        <p:nvPicPr>
          <p:cNvPr id="22" name="Graphic 6" descr="Собрание">
            <a:extLst>
              <a:ext uri="{FF2B5EF4-FFF2-40B4-BE49-F238E27FC236}">
                <a16:creationId xmlns:a16="http://schemas.microsoft.com/office/drawing/2014/main" id="{9902469B-1400-F603-7C5F-16ED27FB1B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15848" y="2054571"/>
            <a:ext cx="3106320" cy="3106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5341" y="365125"/>
            <a:ext cx="3630007" cy="1807305"/>
          </a:xfrm>
        </p:spPr>
        <p:txBody>
          <a:bodyPr>
            <a:normAutofit/>
          </a:bodyPr>
          <a:lstStyle/>
          <a:p>
            <a:r>
              <a:rPr lang="af-ZA">
                <a:latin typeface="Times New Roman"/>
                <a:cs typeface="Times New Roman"/>
              </a:rPr>
              <a:t>Heidegger's</a:t>
            </a:r>
            <a:r>
              <a:rPr lang="ru-RU">
                <a:latin typeface="Times New Roman"/>
                <a:cs typeface="Times New Roman"/>
              </a:rPr>
              <a:t> </a:t>
            </a:r>
            <a:r>
              <a:rPr>
                <a:latin typeface="Times New Roman"/>
                <a:cs typeface="Times New Roman"/>
              </a:rPr>
              <a:t>View on Being</a:t>
            </a:r>
          </a:p>
        </p:txBody>
      </p:sp>
      <p:pic>
        <p:nvPicPr>
          <p:cNvPr id="4" name="Рисунок 3" descr="Martin Heidegger | Footnotes to Plato | Heidegger: Forgetfulness of Being">
            <a:extLst>
              <a:ext uri="{FF2B5EF4-FFF2-40B4-BE49-F238E27FC236}">
                <a16:creationId xmlns:a16="http://schemas.microsoft.com/office/drawing/2014/main" id="{3125599D-285B-999B-180D-CA21C754DE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300" r="21049" b="-1"/>
          <a:stretch/>
        </p:blipFill>
        <p:spPr>
          <a:xfrm>
            <a:off x="20" y="10"/>
            <a:ext cx="4587406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85341" y="2333297"/>
            <a:ext cx="3630007" cy="384366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Times New Roman"/>
                <a:cs typeface="Times New Roman"/>
              </a:rPr>
              <a:t>- </a:t>
            </a:r>
            <a:r>
              <a:rPr lang="en-US" sz="2000" b="1" dirty="0">
                <a:latin typeface="Times New Roman"/>
                <a:cs typeface="Times New Roman"/>
              </a:rPr>
              <a:t>Martin Heidegger </a:t>
            </a:r>
            <a:r>
              <a:rPr lang="en-US" sz="2000" dirty="0">
                <a:latin typeface="Times New Roman"/>
                <a:cs typeface="Times New Roman"/>
              </a:rPr>
              <a:t>saw Being as an existential event.</a:t>
            </a:r>
          </a:p>
          <a:p>
            <a:pPr marL="0" indent="0">
              <a:buNone/>
            </a:pPr>
            <a:r>
              <a:rPr lang="en-US" sz="2000" dirty="0">
                <a:latin typeface="Times New Roman"/>
                <a:cs typeface="Times New Roman"/>
              </a:rPr>
              <a:t>- He introduced the term </a:t>
            </a:r>
            <a:r>
              <a:rPr lang="en-US" sz="2000" b="1" dirty="0">
                <a:latin typeface="Times New Roman"/>
                <a:cs typeface="Times New Roman"/>
              </a:rPr>
              <a:t>Dasein </a:t>
            </a:r>
            <a:r>
              <a:rPr lang="en-US" sz="2000" dirty="0">
                <a:latin typeface="Times New Roman"/>
                <a:cs typeface="Times New Roman"/>
              </a:rPr>
              <a:t>(Being-in-the-world), emphasizing human existence.</a:t>
            </a:r>
          </a:p>
          <a:p>
            <a:pPr marL="0" indent="0">
              <a:buNone/>
            </a:pPr>
            <a:r>
              <a:rPr lang="en-US" sz="2000" dirty="0">
                <a:latin typeface="Times New Roman"/>
                <a:cs typeface="Times New Roman"/>
              </a:rPr>
              <a:t>- Being is not a theoretical concept but a lived experience.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How to End a College Essay (With Examples) | Leland">
            <a:extLst>
              <a:ext uri="{FF2B5EF4-FFF2-40B4-BE49-F238E27FC236}">
                <a16:creationId xmlns:a16="http://schemas.microsoft.com/office/drawing/2014/main" id="{E67DE711-C062-0737-BDD4-E479691419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650" b="3055"/>
          <a:stretch/>
        </p:blipFill>
        <p:spPr>
          <a:xfrm>
            <a:off x="20" y="10"/>
            <a:ext cx="9143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924" y="3938588"/>
            <a:ext cx="8971622" cy="249554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af-ZA" sz="2000" dirty="0">
                <a:latin typeface="Times New Roman"/>
                <a:cs typeface="Times New Roman"/>
              </a:rPr>
              <a:t>- </a:t>
            </a:r>
            <a:r>
              <a:rPr lang="af-ZA" sz="2000" err="1">
                <a:latin typeface="Times New Roman"/>
                <a:cs typeface="Times New Roman"/>
              </a:rPr>
              <a:t>Being</a:t>
            </a:r>
            <a:r>
              <a:rPr lang="af-ZA" sz="2000" dirty="0">
                <a:latin typeface="Times New Roman"/>
                <a:cs typeface="Times New Roman"/>
              </a:rPr>
              <a:t> is a </a:t>
            </a:r>
            <a:r>
              <a:rPr lang="af-ZA" sz="2000" err="1">
                <a:latin typeface="Times New Roman"/>
                <a:cs typeface="Times New Roman"/>
              </a:rPr>
              <a:t>central</a:t>
            </a:r>
            <a:r>
              <a:rPr lang="af-ZA" sz="2000" dirty="0">
                <a:latin typeface="Times New Roman"/>
                <a:cs typeface="Times New Roman"/>
              </a:rPr>
              <a:t> </a:t>
            </a:r>
            <a:r>
              <a:rPr lang="af-ZA" sz="2000" err="1">
                <a:latin typeface="Times New Roman"/>
                <a:cs typeface="Times New Roman"/>
              </a:rPr>
              <a:t>concept</a:t>
            </a:r>
            <a:r>
              <a:rPr lang="af-ZA" sz="2000" dirty="0">
                <a:latin typeface="Times New Roman"/>
                <a:cs typeface="Times New Roman"/>
              </a:rPr>
              <a:t> in </a:t>
            </a:r>
            <a:r>
              <a:rPr lang="af-ZA" sz="2000" err="1">
                <a:latin typeface="Times New Roman"/>
                <a:cs typeface="Times New Roman"/>
              </a:rPr>
              <a:t>philosophy</a:t>
            </a:r>
            <a:r>
              <a:rPr lang="af-ZA" sz="2000" dirty="0">
                <a:latin typeface="Times New Roman"/>
                <a:cs typeface="Times New Roman"/>
              </a:rPr>
              <a:t>, </a:t>
            </a:r>
            <a:r>
              <a:rPr lang="af-ZA" sz="2000" err="1">
                <a:latin typeface="Times New Roman"/>
                <a:cs typeface="Times New Roman"/>
              </a:rPr>
              <a:t>from</a:t>
            </a:r>
            <a:r>
              <a:rPr lang="af-ZA" sz="2000" dirty="0">
                <a:latin typeface="Times New Roman"/>
                <a:cs typeface="Times New Roman"/>
              </a:rPr>
              <a:t> </a:t>
            </a:r>
            <a:r>
              <a:rPr lang="af-ZA" sz="2000" err="1">
                <a:latin typeface="Times New Roman"/>
                <a:cs typeface="Times New Roman"/>
              </a:rPr>
              <a:t>Ancient</a:t>
            </a:r>
            <a:r>
              <a:rPr lang="af-ZA" sz="2000" dirty="0">
                <a:latin typeface="Times New Roman"/>
                <a:cs typeface="Times New Roman"/>
              </a:rPr>
              <a:t> </a:t>
            </a:r>
            <a:r>
              <a:rPr lang="af-ZA" sz="2000" err="1">
                <a:latin typeface="Times New Roman"/>
                <a:cs typeface="Times New Roman"/>
              </a:rPr>
              <a:t>Greece</a:t>
            </a:r>
            <a:r>
              <a:rPr lang="af-ZA" sz="2000" dirty="0">
                <a:latin typeface="Times New Roman"/>
                <a:cs typeface="Times New Roman"/>
              </a:rPr>
              <a:t> </a:t>
            </a:r>
            <a:r>
              <a:rPr lang="af-ZA" sz="2000" err="1">
                <a:latin typeface="Times New Roman"/>
                <a:cs typeface="Times New Roman"/>
              </a:rPr>
              <a:t>to</a:t>
            </a:r>
            <a:r>
              <a:rPr lang="af-ZA" sz="2000" dirty="0">
                <a:latin typeface="Times New Roman"/>
                <a:cs typeface="Times New Roman"/>
              </a:rPr>
              <a:t> modern </a:t>
            </a:r>
            <a:r>
              <a:rPr lang="af-ZA" sz="2000" err="1">
                <a:latin typeface="Times New Roman"/>
                <a:cs typeface="Times New Roman"/>
              </a:rPr>
              <a:t>times</a:t>
            </a:r>
            <a:r>
              <a:rPr lang="af-ZA" sz="2000" dirty="0">
                <a:latin typeface="Times New Roman"/>
                <a:cs typeface="Times New Roman"/>
              </a:rPr>
              <a:t>.</a:t>
            </a:r>
          </a:p>
          <a:p>
            <a:pPr marL="0" indent="0">
              <a:buNone/>
            </a:pPr>
            <a:r>
              <a:rPr lang="af-ZA" sz="2000" dirty="0">
                <a:latin typeface="Times New Roman"/>
                <a:cs typeface="Times New Roman"/>
              </a:rPr>
              <a:t>- </a:t>
            </a:r>
            <a:r>
              <a:rPr lang="af-ZA" sz="2000" err="1">
                <a:latin typeface="Times New Roman"/>
                <a:cs typeface="Times New Roman"/>
              </a:rPr>
              <a:t>It</a:t>
            </a:r>
            <a:r>
              <a:rPr lang="af-ZA" sz="2000" dirty="0">
                <a:latin typeface="Times New Roman"/>
                <a:cs typeface="Times New Roman"/>
              </a:rPr>
              <a:t> is </a:t>
            </a:r>
            <a:r>
              <a:rPr lang="af-ZA" sz="2000" err="1">
                <a:latin typeface="Times New Roman"/>
                <a:cs typeface="Times New Roman"/>
              </a:rPr>
              <a:t>connected</a:t>
            </a:r>
            <a:r>
              <a:rPr lang="af-ZA" sz="2000" dirty="0">
                <a:latin typeface="Times New Roman"/>
                <a:cs typeface="Times New Roman"/>
              </a:rPr>
              <a:t> </a:t>
            </a:r>
            <a:r>
              <a:rPr lang="af-ZA" sz="2000" err="1">
                <a:latin typeface="Times New Roman"/>
                <a:cs typeface="Times New Roman"/>
              </a:rPr>
              <a:t>with</a:t>
            </a:r>
            <a:r>
              <a:rPr lang="af-ZA" sz="2000" dirty="0">
                <a:latin typeface="Times New Roman"/>
                <a:cs typeface="Times New Roman"/>
              </a:rPr>
              <a:t> </a:t>
            </a:r>
            <a:r>
              <a:rPr lang="af-ZA" sz="2000" b="1" err="1">
                <a:latin typeface="Times New Roman"/>
                <a:cs typeface="Times New Roman"/>
              </a:rPr>
              <a:t>existence</a:t>
            </a:r>
            <a:r>
              <a:rPr lang="af-ZA" sz="2000" b="1" dirty="0">
                <a:latin typeface="Times New Roman"/>
                <a:cs typeface="Times New Roman"/>
              </a:rPr>
              <a:t>, </a:t>
            </a:r>
            <a:r>
              <a:rPr lang="af-ZA" sz="2000" b="1" err="1">
                <a:latin typeface="Times New Roman"/>
                <a:cs typeface="Times New Roman"/>
              </a:rPr>
              <a:t>essence</a:t>
            </a:r>
            <a:r>
              <a:rPr lang="af-ZA" sz="2000" b="1" dirty="0">
                <a:latin typeface="Times New Roman"/>
                <a:cs typeface="Times New Roman"/>
              </a:rPr>
              <a:t>, </a:t>
            </a:r>
            <a:r>
              <a:rPr lang="af-ZA" sz="2000" b="1" err="1">
                <a:latin typeface="Times New Roman"/>
                <a:cs typeface="Times New Roman"/>
              </a:rPr>
              <a:t>truth</a:t>
            </a:r>
            <a:r>
              <a:rPr lang="af-ZA" sz="2000" b="1" dirty="0">
                <a:latin typeface="Times New Roman"/>
                <a:cs typeface="Times New Roman"/>
              </a:rPr>
              <a:t>, </a:t>
            </a:r>
            <a:r>
              <a:rPr lang="af-ZA" sz="2000" b="1" err="1">
                <a:latin typeface="Times New Roman"/>
                <a:cs typeface="Times New Roman"/>
              </a:rPr>
              <a:t>and</a:t>
            </a:r>
            <a:r>
              <a:rPr lang="af-ZA" sz="2000" b="1" dirty="0">
                <a:latin typeface="Times New Roman"/>
                <a:cs typeface="Times New Roman"/>
              </a:rPr>
              <a:t> </a:t>
            </a:r>
            <a:r>
              <a:rPr lang="af-ZA" sz="2000" b="1" err="1">
                <a:latin typeface="Times New Roman"/>
                <a:cs typeface="Times New Roman"/>
              </a:rPr>
              <a:t>human</a:t>
            </a:r>
            <a:r>
              <a:rPr lang="af-ZA" sz="2000" b="1" dirty="0">
                <a:latin typeface="Times New Roman"/>
                <a:cs typeface="Times New Roman"/>
              </a:rPr>
              <a:t> </a:t>
            </a:r>
            <a:r>
              <a:rPr lang="af-ZA" sz="2000" b="1" err="1">
                <a:latin typeface="Times New Roman"/>
                <a:cs typeface="Times New Roman"/>
              </a:rPr>
              <a:t>values</a:t>
            </a:r>
            <a:r>
              <a:rPr lang="af-ZA" sz="2000" dirty="0">
                <a:latin typeface="Times New Roman"/>
                <a:cs typeface="Times New Roman"/>
              </a:rPr>
              <a:t>.</a:t>
            </a:r>
          </a:p>
          <a:p>
            <a:pPr marL="0" indent="0">
              <a:buNone/>
            </a:pPr>
            <a:r>
              <a:rPr lang="af-ZA" sz="2000" dirty="0">
                <a:latin typeface="Times New Roman"/>
                <a:cs typeface="Times New Roman"/>
              </a:rPr>
              <a:t>- Different </a:t>
            </a:r>
            <a:r>
              <a:rPr lang="af-ZA" sz="2000" err="1">
                <a:latin typeface="Times New Roman"/>
                <a:cs typeface="Times New Roman"/>
              </a:rPr>
              <a:t>traditions</a:t>
            </a:r>
            <a:r>
              <a:rPr lang="af-ZA" sz="2000" dirty="0">
                <a:latin typeface="Times New Roman"/>
                <a:cs typeface="Times New Roman"/>
              </a:rPr>
              <a:t> </a:t>
            </a:r>
            <a:r>
              <a:rPr lang="af-ZA" sz="2000" err="1">
                <a:latin typeface="Times New Roman"/>
                <a:cs typeface="Times New Roman"/>
              </a:rPr>
              <a:t>provide</a:t>
            </a:r>
            <a:r>
              <a:rPr lang="af-ZA" sz="2000" dirty="0">
                <a:latin typeface="Times New Roman"/>
                <a:cs typeface="Times New Roman"/>
              </a:rPr>
              <a:t> </a:t>
            </a:r>
            <a:r>
              <a:rPr lang="af-ZA" sz="2000" err="1">
                <a:latin typeface="Times New Roman"/>
                <a:cs typeface="Times New Roman"/>
              </a:rPr>
              <a:t>unique</a:t>
            </a:r>
            <a:r>
              <a:rPr lang="af-ZA" sz="2000" dirty="0">
                <a:latin typeface="Times New Roman"/>
                <a:cs typeface="Times New Roman"/>
              </a:rPr>
              <a:t> </a:t>
            </a:r>
            <a:r>
              <a:rPr lang="af-ZA" sz="2000" err="1">
                <a:latin typeface="Times New Roman"/>
                <a:cs typeface="Times New Roman"/>
              </a:rPr>
              <a:t>insights</a:t>
            </a:r>
            <a:r>
              <a:rPr lang="af-ZA" sz="2000" dirty="0">
                <a:latin typeface="Times New Roman"/>
                <a:cs typeface="Times New Roman"/>
              </a:rPr>
              <a:t> </a:t>
            </a:r>
            <a:r>
              <a:rPr lang="af-ZA" sz="2000" err="1">
                <a:latin typeface="Times New Roman"/>
                <a:cs typeface="Times New Roman"/>
              </a:rPr>
              <a:t>into</a:t>
            </a:r>
            <a:r>
              <a:rPr lang="af-ZA" sz="2000" dirty="0">
                <a:latin typeface="Times New Roman"/>
                <a:cs typeface="Times New Roman"/>
              </a:rPr>
              <a:t> </a:t>
            </a:r>
            <a:r>
              <a:rPr lang="af-ZA" sz="2000" err="1">
                <a:latin typeface="Times New Roman"/>
                <a:cs typeface="Times New Roman"/>
              </a:rPr>
              <a:t>the</a:t>
            </a:r>
            <a:r>
              <a:rPr lang="af-ZA" sz="2000" dirty="0">
                <a:latin typeface="Times New Roman"/>
                <a:cs typeface="Times New Roman"/>
              </a:rPr>
              <a:t> nature of </a:t>
            </a:r>
            <a:r>
              <a:rPr lang="af-ZA" sz="2000" err="1">
                <a:latin typeface="Times New Roman"/>
                <a:cs typeface="Times New Roman"/>
              </a:rPr>
              <a:t>Being</a:t>
            </a:r>
            <a:r>
              <a:rPr lang="af-ZA" sz="2000" dirty="0">
                <a:latin typeface="Times New Roman"/>
                <a:cs typeface="Times New Roman"/>
              </a:rPr>
              <a:t>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latin typeface="Times New Roman"/>
                <a:cs typeface="Times New Roman"/>
              </a:rP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>
                <a:latin typeface="Times New Roman"/>
                <a:cs typeface="Times New Roman"/>
              </a:rPr>
              <a:t>1. Lecture Notes on Philosophy</a:t>
            </a:r>
          </a:p>
          <a:p>
            <a:pPr marL="0" indent="0">
              <a:buNone/>
            </a:pPr>
            <a:r>
              <a:rPr dirty="0">
                <a:latin typeface="Times New Roman"/>
                <a:cs typeface="Times New Roman"/>
              </a:rPr>
              <a:t>2. Works of Plato and Aristotle</a:t>
            </a:r>
          </a:p>
          <a:p>
            <a:pPr marL="0" indent="0">
              <a:buNone/>
            </a:pPr>
            <a:r>
              <a:rPr dirty="0">
                <a:latin typeface="Times New Roman"/>
                <a:cs typeface="Times New Roman"/>
              </a:rPr>
              <a:t>3. Heidegger’s Existential Philosophy</a:t>
            </a:r>
          </a:p>
          <a:p>
            <a:pPr marL="0" indent="0">
              <a:buNone/>
            </a:pPr>
            <a:r>
              <a:rPr dirty="0">
                <a:latin typeface="Times New Roman"/>
                <a:cs typeface="Times New Roman"/>
              </a:rPr>
              <a:t>4. Studies on Kazakh Cultural Perspectives on Being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7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397" y="508838"/>
            <a:ext cx="3913467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591" y="1243013"/>
            <a:ext cx="2891790" cy="4371974"/>
          </a:xfrm>
        </p:spPr>
        <p:txBody>
          <a:bodyPr>
            <a:normAutofit/>
          </a:bodyPr>
          <a:lstStyle/>
          <a:p>
            <a:r>
              <a:rPr lang="af-ZA" sz="3100" dirty="0" err="1">
                <a:solidFill>
                  <a:schemeClr val="tx2"/>
                </a:solidFill>
                <a:latin typeface="Times New Roman"/>
                <a:ea typeface="Calibri"/>
                <a:cs typeface="Calibri"/>
              </a:rPr>
              <a:t>Introduction</a:t>
            </a:r>
            <a:endParaRPr lang="ru-RU" dirty="0" err="1">
              <a:solidFill>
                <a:schemeClr val="tx2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9150" y="804672"/>
            <a:ext cx="3915918" cy="5230368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af-ZA" sz="2800" err="1">
                <a:solidFill>
                  <a:schemeClr val="tx2"/>
                </a:solidFill>
                <a:latin typeface="Times New Roman"/>
                <a:cs typeface="Times New Roman"/>
              </a:rPr>
              <a:t>This</a:t>
            </a:r>
            <a:r>
              <a:rPr lang="af-ZA" sz="2800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af-ZA" sz="2800" err="1">
                <a:solidFill>
                  <a:schemeClr val="tx2"/>
                </a:solidFill>
                <a:latin typeface="Times New Roman"/>
                <a:cs typeface="Times New Roman"/>
              </a:rPr>
              <a:t>presentation</a:t>
            </a:r>
            <a:r>
              <a:rPr lang="af-ZA" sz="2800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af-ZA" sz="2800" err="1">
                <a:solidFill>
                  <a:schemeClr val="tx2"/>
                </a:solidFill>
                <a:latin typeface="Times New Roman"/>
                <a:cs typeface="Times New Roman"/>
              </a:rPr>
              <a:t>explores</a:t>
            </a:r>
            <a:r>
              <a:rPr lang="af-ZA" sz="2800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af-ZA" sz="2800" err="1">
                <a:solidFill>
                  <a:schemeClr val="tx2"/>
                </a:solidFill>
                <a:latin typeface="Times New Roman"/>
                <a:cs typeface="Times New Roman"/>
              </a:rPr>
              <a:t>the</a:t>
            </a:r>
            <a:r>
              <a:rPr lang="af-ZA" sz="2800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af-ZA" sz="2800" err="1">
                <a:solidFill>
                  <a:schemeClr val="tx2"/>
                </a:solidFill>
                <a:latin typeface="Times New Roman"/>
                <a:cs typeface="Times New Roman"/>
              </a:rPr>
              <a:t>philosophical</a:t>
            </a:r>
            <a:r>
              <a:rPr lang="af-ZA" sz="2800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af-ZA" sz="2800" err="1">
                <a:solidFill>
                  <a:schemeClr val="tx2"/>
                </a:solidFill>
                <a:latin typeface="Times New Roman"/>
                <a:cs typeface="Times New Roman"/>
              </a:rPr>
              <a:t>concept</a:t>
            </a:r>
            <a:r>
              <a:rPr lang="af-ZA" sz="2800" dirty="0">
                <a:solidFill>
                  <a:schemeClr val="tx2"/>
                </a:solidFill>
                <a:latin typeface="Times New Roman"/>
                <a:cs typeface="Times New Roman"/>
              </a:rPr>
              <a:t> of </a:t>
            </a:r>
            <a:r>
              <a:rPr lang="af-ZA" sz="2800" err="1">
                <a:solidFill>
                  <a:schemeClr val="tx2"/>
                </a:solidFill>
                <a:latin typeface="Times New Roman"/>
                <a:cs typeface="Times New Roman"/>
              </a:rPr>
              <a:t>Being</a:t>
            </a:r>
            <a:r>
              <a:rPr lang="af-ZA" sz="2800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af-ZA" sz="2800" err="1">
                <a:solidFill>
                  <a:schemeClr val="tx2"/>
                </a:solidFill>
                <a:latin typeface="Times New Roman"/>
                <a:cs typeface="Times New Roman"/>
              </a:rPr>
              <a:t>and</a:t>
            </a:r>
            <a:r>
              <a:rPr lang="af-ZA" sz="2800" dirty="0">
                <a:solidFill>
                  <a:schemeClr val="tx2"/>
                </a:solidFill>
                <a:latin typeface="Times New Roman"/>
                <a:cs typeface="Times New Roman"/>
              </a:rPr>
              <a:t> Non-</a:t>
            </a:r>
            <a:r>
              <a:rPr lang="af-ZA" sz="2800" err="1">
                <a:solidFill>
                  <a:schemeClr val="tx2"/>
                </a:solidFill>
                <a:latin typeface="Times New Roman"/>
                <a:cs typeface="Times New Roman"/>
              </a:rPr>
              <a:t>Being</a:t>
            </a:r>
            <a:r>
              <a:rPr lang="af-ZA" sz="2800" dirty="0">
                <a:solidFill>
                  <a:schemeClr val="tx2"/>
                </a:solidFill>
                <a:latin typeface="Times New Roman"/>
                <a:cs typeface="Times New Roman"/>
              </a:rPr>
              <a:t>. </a:t>
            </a:r>
            <a:r>
              <a:rPr lang="af-ZA" sz="2800" err="1">
                <a:solidFill>
                  <a:schemeClr val="tx2"/>
                </a:solidFill>
                <a:latin typeface="Times New Roman"/>
                <a:cs typeface="Times New Roman"/>
              </a:rPr>
              <a:t>It</a:t>
            </a:r>
            <a:r>
              <a:rPr lang="af-ZA" sz="2800" dirty="0">
                <a:solidFill>
                  <a:schemeClr val="tx2"/>
                </a:solidFill>
                <a:latin typeface="Times New Roman"/>
                <a:cs typeface="Times New Roman"/>
              </a:rPr>
              <a:t> is </a:t>
            </a:r>
            <a:r>
              <a:rPr lang="af-ZA" sz="2800" err="1">
                <a:solidFill>
                  <a:schemeClr val="tx2"/>
                </a:solidFill>
                <a:latin typeface="Times New Roman"/>
                <a:cs typeface="Times New Roman"/>
              </a:rPr>
              <a:t>one</a:t>
            </a:r>
            <a:r>
              <a:rPr lang="af-ZA" sz="2800" dirty="0">
                <a:solidFill>
                  <a:schemeClr val="tx2"/>
                </a:solidFill>
                <a:latin typeface="Times New Roman"/>
                <a:cs typeface="Times New Roman"/>
              </a:rPr>
              <a:t> of </a:t>
            </a:r>
            <a:r>
              <a:rPr lang="af-ZA" sz="2800" err="1">
                <a:solidFill>
                  <a:schemeClr val="tx2"/>
                </a:solidFill>
                <a:latin typeface="Times New Roman"/>
                <a:cs typeface="Times New Roman"/>
              </a:rPr>
              <a:t>the</a:t>
            </a:r>
            <a:r>
              <a:rPr lang="af-ZA" sz="2800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af-ZA" sz="2800" err="1">
                <a:solidFill>
                  <a:schemeClr val="tx2"/>
                </a:solidFill>
                <a:latin typeface="Times New Roman"/>
                <a:cs typeface="Times New Roman"/>
              </a:rPr>
              <a:t>central</a:t>
            </a:r>
            <a:r>
              <a:rPr lang="af-ZA" sz="2800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af-ZA" sz="2800" err="1">
                <a:solidFill>
                  <a:schemeClr val="tx2"/>
                </a:solidFill>
                <a:latin typeface="Times New Roman"/>
                <a:cs typeface="Times New Roman"/>
              </a:rPr>
              <a:t>themes</a:t>
            </a:r>
            <a:r>
              <a:rPr lang="af-ZA" sz="2800" dirty="0">
                <a:solidFill>
                  <a:schemeClr val="tx2"/>
                </a:solidFill>
                <a:latin typeface="Times New Roman"/>
                <a:cs typeface="Times New Roman"/>
              </a:rPr>
              <a:t> in </a:t>
            </a:r>
            <a:r>
              <a:rPr lang="af-ZA" sz="2800" err="1">
                <a:solidFill>
                  <a:schemeClr val="tx2"/>
                </a:solidFill>
                <a:latin typeface="Times New Roman"/>
                <a:cs typeface="Times New Roman"/>
              </a:rPr>
              <a:t>ontology</a:t>
            </a:r>
            <a:r>
              <a:rPr lang="af-ZA" sz="2800" dirty="0">
                <a:solidFill>
                  <a:schemeClr val="tx2"/>
                </a:solidFill>
                <a:latin typeface="Times New Roman"/>
                <a:cs typeface="Times New Roman"/>
              </a:rPr>
              <a:t>, </a:t>
            </a:r>
            <a:r>
              <a:rPr lang="af-ZA" sz="2800" err="1">
                <a:solidFill>
                  <a:schemeClr val="tx2"/>
                </a:solidFill>
                <a:latin typeface="Times New Roman"/>
                <a:cs typeface="Times New Roman"/>
              </a:rPr>
              <a:t>addressing</a:t>
            </a:r>
            <a:r>
              <a:rPr lang="af-ZA" sz="2800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af-ZA" sz="2800" err="1">
                <a:solidFill>
                  <a:schemeClr val="tx2"/>
                </a:solidFill>
                <a:latin typeface="Times New Roman"/>
                <a:cs typeface="Times New Roman"/>
              </a:rPr>
              <a:t>questions</a:t>
            </a:r>
            <a:r>
              <a:rPr lang="af-ZA" sz="2800" dirty="0">
                <a:solidFill>
                  <a:schemeClr val="tx2"/>
                </a:solidFill>
                <a:latin typeface="Times New Roman"/>
                <a:cs typeface="Times New Roman"/>
              </a:rPr>
              <a:t> of </a:t>
            </a:r>
            <a:r>
              <a:rPr lang="af-ZA" sz="2800" err="1">
                <a:solidFill>
                  <a:schemeClr val="tx2"/>
                </a:solidFill>
                <a:latin typeface="Times New Roman"/>
                <a:cs typeface="Times New Roman"/>
              </a:rPr>
              <a:t>existence</a:t>
            </a:r>
            <a:r>
              <a:rPr lang="af-ZA" sz="2800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af-ZA" sz="2800" err="1">
                <a:solidFill>
                  <a:schemeClr val="tx2"/>
                </a:solidFill>
                <a:latin typeface="Times New Roman"/>
                <a:cs typeface="Times New Roman"/>
              </a:rPr>
              <a:t>and</a:t>
            </a:r>
            <a:r>
              <a:rPr lang="af-ZA" sz="2800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af-ZA" sz="2800" err="1">
                <a:solidFill>
                  <a:schemeClr val="tx2"/>
                </a:solidFill>
                <a:latin typeface="Times New Roman"/>
                <a:cs typeface="Times New Roman"/>
              </a:rPr>
              <a:t>reality</a:t>
            </a:r>
            <a:r>
              <a:rPr lang="af-ZA" sz="2800" dirty="0">
                <a:solidFill>
                  <a:schemeClr val="tx2"/>
                </a:solidFill>
                <a:latin typeface="Times New Roman"/>
                <a:cs typeface="Times New Roman"/>
              </a:rPr>
              <a:t>.</a:t>
            </a:r>
            <a:endParaRPr lang="ru-RU" sz="2800">
              <a:solidFill>
                <a:schemeClr val="tx2"/>
              </a:solidFill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B3A2D1A-45FC-4F95-B150-1C13EF2F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768FD5-DD7A-43C7-8DEA-1F5DB3CB5B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2559" y="3703975"/>
            <a:ext cx="3253394" cy="2398713"/>
          </a:xfrm>
        </p:spPr>
        <p:txBody>
          <a:bodyPr>
            <a:normAutofit/>
          </a:bodyPr>
          <a:lstStyle/>
          <a:p>
            <a:r>
              <a:rPr lang="af-ZA" sz="3500" dirty="0" err="1">
                <a:latin typeface="Times New Roman"/>
                <a:cs typeface="Times New Roman"/>
              </a:rPr>
              <a:t>Definition</a:t>
            </a:r>
            <a:r>
              <a:rPr lang="af-ZA" sz="3500" dirty="0">
                <a:latin typeface="Times New Roman"/>
                <a:cs typeface="Times New Roman"/>
              </a:rPr>
              <a:t> of </a:t>
            </a:r>
            <a:r>
              <a:rPr lang="af-ZA" sz="3500" dirty="0" err="1">
                <a:latin typeface="Times New Roman"/>
                <a:cs typeface="Times New Roman"/>
              </a:rPr>
              <a:t>Being</a:t>
            </a:r>
          </a:p>
        </p:txBody>
      </p:sp>
      <p:pic>
        <p:nvPicPr>
          <p:cNvPr id="5" name="Рисунок 4" descr="Изображение выглядит как небо, звезда, на открытом воздухе, свет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2498C706-B816-AF5C-CCDF-1AB4C96D02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64" r="12385" b="-1"/>
          <a:stretch/>
        </p:blipFill>
        <p:spPr>
          <a:xfrm>
            <a:off x="1" y="10"/>
            <a:ext cx="9143999" cy="3154014"/>
          </a:xfrm>
          <a:custGeom>
            <a:avLst/>
            <a:gdLst/>
            <a:ahLst/>
            <a:cxnLst/>
            <a:rect l="l" t="t" r="r" b="b"/>
            <a:pathLst>
              <a:path w="12191999" h="3428999">
                <a:moveTo>
                  <a:pt x="0" y="0"/>
                </a:moveTo>
                <a:lnTo>
                  <a:pt x="12191999" y="0"/>
                </a:lnTo>
                <a:lnTo>
                  <a:pt x="12191999" y="920893"/>
                </a:lnTo>
                <a:lnTo>
                  <a:pt x="12191999" y="1514929"/>
                </a:lnTo>
                <a:lnTo>
                  <a:pt x="12191999" y="3130902"/>
                </a:lnTo>
                <a:lnTo>
                  <a:pt x="12188051" y="3131476"/>
                </a:lnTo>
                <a:cubicBezTo>
                  <a:pt x="12153000" y="3135813"/>
                  <a:pt x="12133655" y="3136025"/>
                  <a:pt x="12112012" y="3138906"/>
                </a:cubicBezTo>
                <a:cubicBezTo>
                  <a:pt x="12076970" y="3145595"/>
                  <a:pt x="12039899" y="3160769"/>
                  <a:pt x="12018752" y="3165642"/>
                </a:cubicBezTo>
                <a:lnTo>
                  <a:pt x="11985122" y="3168147"/>
                </a:lnTo>
                <a:lnTo>
                  <a:pt x="11986344" y="3172878"/>
                </a:lnTo>
                <a:lnTo>
                  <a:pt x="11973852" y="3173226"/>
                </a:lnTo>
                <a:lnTo>
                  <a:pt x="11945968" y="3173341"/>
                </a:lnTo>
                <a:cubicBezTo>
                  <a:pt x="11928568" y="3174057"/>
                  <a:pt x="11880184" y="3172923"/>
                  <a:pt x="11862470" y="3174654"/>
                </a:cubicBezTo>
                <a:cubicBezTo>
                  <a:pt x="11857360" y="3179700"/>
                  <a:pt x="11849473" y="3182451"/>
                  <a:pt x="11839688" y="3183726"/>
                </a:cubicBezTo>
                <a:lnTo>
                  <a:pt x="11818138" y="3183868"/>
                </a:lnTo>
                <a:lnTo>
                  <a:pt x="11693161" y="3196027"/>
                </a:lnTo>
                <a:lnTo>
                  <a:pt x="11675978" y="3196936"/>
                </a:lnTo>
                <a:lnTo>
                  <a:pt x="11666672" y="3201013"/>
                </a:lnTo>
                <a:cubicBezTo>
                  <a:pt x="11659568" y="3201827"/>
                  <a:pt x="11639160" y="3201301"/>
                  <a:pt x="11633348" y="3201823"/>
                </a:cubicBezTo>
                <a:lnTo>
                  <a:pt x="11631806" y="3204144"/>
                </a:lnTo>
                <a:cubicBezTo>
                  <a:pt x="11613292" y="3207852"/>
                  <a:pt x="11543654" y="3220200"/>
                  <a:pt x="11522270" y="3224070"/>
                </a:cubicBezTo>
                <a:cubicBezTo>
                  <a:pt x="11517998" y="3220503"/>
                  <a:pt x="11508432" y="3226137"/>
                  <a:pt x="11503503" y="3227361"/>
                </a:cubicBezTo>
                <a:cubicBezTo>
                  <a:pt x="11502740" y="3224959"/>
                  <a:pt x="11490808" y="3224226"/>
                  <a:pt x="11487288" y="3226364"/>
                </a:cubicBezTo>
                <a:cubicBezTo>
                  <a:pt x="11403406" y="3238085"/>
                  <a:pt x="11445394" y="3213864"/>
                  <a:pt x="11397514" y="3229209"/>
                </a:cubicBezTo>
                <a:cubicBezTo>
                  <a:pt x="11389044" y="3230225"/>
                  <a:pt x="11382180" y="3229256"/>
                  <a:pt x="11376160" y="3227461"/>
                </a:cubicBezTo>
                <a:lnTo>
                  <a:pt x="11367180" y="3223774"/>
                </a:lnTo>
                <a:lnTo>
                  <a:pt x="11332420" y="3230742"/>
                </a:lnTo>
                <a:cubicBezTo>
                  <a:pt x="11315298" y="3233171"/>
                  <a:pt x="11297277" y="3234781"/>
                  <a:pt x="11278786" y="3235517"/>
                </a:cubicBezTo>
                <a:cubicBezTo>
                  <a:pt x="11274637" y="3230607"/>
                  <a:pt x="11260123" y="3237582"/>
                  <a:pt x="11253295" y="3238964"/>
                </a:cubicBezTo>
                <a:cubicBezTo>
                  <a:pt x="11253224" y="3235757"/>
                  <a:pt x="11238096" y="3234220"/>
                  <a:pt x="11232727" y="3236871"/>
                </a:cubicBezTo>
                <a:cubicBezTo>
                  <a:pt x="11119903" y="3248332"/>
                  <a:pt x="11183388" y="3218382"/>
                  <a:pt x="11115682" y="3236341"/>
                </a:cubicBezTo>
                <a:cubicBezTo>
                  <a:pt x="11104356" y="3237278"/>
                  <a:pt x="11095858" y="3235671"/>
                  <a:pt x="11088768" y="3233017"/>
                </a:cubicBezTo>
                <a:lnTo>
                  <a:pt x="11076012" y="3226390"/>
                </a:lnTo>
                <a:lnTo>
                  <a:pt x="11066016" y="3228753"/>
                </a:lnTo>
                <a:cubicBezTo>
                  <a:pt x="11028292" y="3228939"/>
                  <a:pt x="11017169" y="3222147"/>
                  <a:pt x="10995221" y="3228989"/>
                </a:cubicBezTo>
                <a:cubicBezTo>
                  <a:pt x="10962786" y="3214768"/>
                  <a:pt x="10973708" y="3227571"/>
                  <a:pt x="10949038" y="3229747"/>
                </a:cubicBezTo>
                <a:cubicBezTo>
                  <a:pt x="10929576" y="3232582"/>
                  <a:pt x="10965306" y="3238039"/>
                  <a:pt x="10946231" y="3238844"/>
                </a:cubicBezTo>
                <a:cubicBezTo>
                  <a:pt x="10925596" y="3235173"/>
                  <a:pt x="10926566" y="3246575"/>
                  <a:pt x="10905107" y="3242085"/>
                </a:cubicBezTo>
                <a:cubicBezTo>
                  <a:pt x="10910320" y="3233495"/>
                  <a:pt x="10862761" y="3243750"/>
                  <a:pt x="10861282" y="3236246"/>
                </a:cubicBezTo>
                <a:cubicBezTo>
                  <a:pt x="10843055" y="3246977"/>
                  <a:pt x="10833897" y="3233757"/>
                  <a:pt x="10809627" y="3237064"/>
                </a:cubicBezTo>
                <a:cubicBezTo>
                  <a:pt x="10798198" y="3241124"/>
                  <a:pt x="10789952" y="3241821"/>
                  <a:pt x="10778718" y="3237455"/>
                </a:cubicBezTo>
                <a:cubicBezTo>
                  <a:pt x="10726069" y="3257219"/>
                  <a:pt x="10746866" y="3238339"/>
                  <a:pt x="10697595" y="3245939"/>
                </a:cubicBezTo>
                <a:cubicBezTo>
                  <a:pt x="10655146" y="3253933"/>
                  <a:pt x="10607026" y="3259119"/>
                  <a:pt x="10565970" y="3278201"/>
                </a:cubicBezTo>
                <a:cubicBezTo>
                  <a:pt x="10558434" y="3283608"/>
                  <a:pt x="10539930" y="3285654"/>
                  <a:pt x="10524645" y="3282773"/>
                </a:cubicBezTo>
                <a:cubicBezTo>
                  <a:pt x="10522018" y="3282276"/>
                  <a:pt x="10519582" y="3281649"/>
                  <a:pt x="10517421" y="3280913"/>
                </a:cubicBezTo>
                <a:cubicBezTo>
                  <a:pt x="10481928" y="3283832"/>
                  <a:pt x="10352108" y="3296870"/>
                  <a:pt x="10311683" y="3300288"/>
                </a:cubicBezTo>
                <a:cubicBezTo>
                  <a:pt x="10308410" y="3293342"/>
                  <a:pt x="10287968" y="3305875"/>
                  <a:pt x="10274873" y="3301423"/>
                </a:cubicBezTo>
                <a:cubicBezTo>
                  <a:pt x="10265494" y="3297516"/>
                  <a:pt x="10257104" y="3300407"/>
                  <a:pt x="10247307" y="3300714"/>
                </a:cubicBezTo>
                <a:cubicBezTo>
                  <a:pt x="10234401" y="3297643"/>
                  <a:pt x="10192308" y="3303190"/>
                  <a:pt x="10181334" y="3307168"/>
                </a:cubicBezTo>
                <a:cubicBezTo>
                  <a:pt x="10155109" y="3320992"/>
                  <a:pt x="10095518" y="3310726"/>
                  <a:pt x="10073729" y="3321318"/>
                </a:cubicBezTo>
                <a:cubicBezTo>
                  <a:pt x="10065823" y="3322872"/>
                  <a:pt x="10058087" y="3323501"/>
                  <a:pt x="10050495" y="3323554"/>
                </a:cubicBezTo>
                <a:lnTo>
                  <a:pt x="10029247" y="3322387"/>
                </a:lnTo>
                <a:lnTo>
                  <a:pt x="10023206" y="3319426"/>
                </a:lnTo>
                <a:lnTo>
                  <a:pt x="10010221" y="3320159"/>
                </a:lnTo>
                <a:lnTo>
                  <a:pt x="10006500" y="3319709"/>
                </a:lnTo>
                <a:cubicBezTo>
                  <a:pt x="9999392" y="3318836"/>
                  <a:pt x="9992376" y="3318075"/>
                  <a:pt x="9985433" y="3317775"/>
                </a:cubicBezTo>
                <a:cubicBezTo>
                  <a:pt x="9994564" y="3332623"/>
                  <a:pt x="9927872" y="3317665"/>
                  <a:pt x="9947096" y="3329673"/>
                </a:cubicBezTo>
                <a:cubicBezTo>
                  <a:pt x="9910530" y="3330603"/>
                  <a:pt x="9938422" y="3341787"/>
                  <a:pt x="9894468" y="3331125"/>
                </a:cubicBezTo>
                <a:cubicBezTo>
                  <a:pt x="9837697" y="3343266"/>
                  <a:pt x="9748207" y="3338748"/>
                  <a:pt x="9703741" y="3357170"/>
                </a:cubicBezTo>
                <a:cubicBezTo>
                  <a:pt x="9709264" y="3350136"/>
                  <a:pt x="9685337" y="3344679"/>
                  <a:pt x="9668763" y="3348169"/>
                </a:cubicBezTo>
                <a:cubicBezTo>
                  <a:pt x="9688139" y="3320571"/>
                  <a:pt x="9603232" y="3373038"/>
                  <a:pt x="9588644" y="3354205"/>
                </a:cubicBezTo>
                <a:cubicBezTo>
                  <a:pt x="9587925" y="3371689"/>
                  <a:pt x="9513642" y="3401336"/>
                  <a:pt x="9478680" y="3386990"/>
                </a:cubicBezTo>
                <a:cubicBezTo>
                  <a:pt x="9425416" y="3390492"/>
                  <a:pt x="9387699" y="3404944"/>
                  <a:pt x="9331856" y="3399166"/>
                </a:cubicBezTo>
                <a:cubicBezTo>
                  <a:pt x="9330123" y="3401505"/>
                  <a:pt x="9327283" y="3403463"/>
                  <a:pt x="9323679" y="3405145"/>
                </a:cubicBezTo>
                <a:lnTo>
                  <a:pt x="9311620" y="3409223"/>
                </a:lnTo>
                <a:lnTo>
                  <a:pt x="9309289" y="3408926"/>
                </a:lnTo>
                <a:cubicBezTo>
                  <a:pt x="9300131" y="3408873"/>
                  <a:pt x="9295442" y="3409859"/>
                  <a:pt x="9292731" y="3411301"/>
                </a:cubicBezTo>
                <a:lnTo>
                  <a:pt x="9290814" y="3413412"/>
                </a:lnTo>
                <a:lnTo>
                  <a:pt x="9279990" y="3415541"/>
                </a:lnTo>
                <a:lnTo>
                  <a:pt x="9260104" y="3421077"/>
                </a:lnTo>
                <a:lnTo>
                  <a:pt x="9255034" y="3420853"/>
                </a:lnTo>
                <a:lnTo>
                  <a:pt x="9222941" y="3427242"/>
                </a:lnTo>
                <a:lnTo>
                  <a:pt x="9221858" y="3426731"/>
                </a:lnTo>
                <a:cubicBezTo>
                  <a:pt x="9218700" y="3425733"/>
                  <a:pt x="9214983" y="3425271"/>
                  <a:pt x="9210014" y="3425917"/>
                </a:cubicBezTo>
                <a:cubicBezTo>
                  <a:pt x="9208256" y="3416158"/>
                  <a:pt x="9203342" y="3422957"/>
                  <a:pt x="9188839" y="3425728"/>
                </a:cubicBezTo>
                <a:cubicBezTo>
                  <a:pt x="9182870" y="3411188"/>
                  <a:pt x="9147335" y="3424352"/>
                  <a:pt x="9132080" y="3417886"/>
                </a:cubicBezTo>
                <a:cubicBezTo>
                  <a:pt x="9121557" y="3420249"/>
                  <a:pt x="9110321" y="3422482"/>
                  <a:pt x="9098549" y="3424480"/>
                </a:cubicBezTo>
                <a:lnTo>
                  <a:pt x="9003970" y="3425484"/>
                </a:lnTo>
                <a:lnTo>
                  <a:pt x="8904921" y="3413774"/>
                </a:lnTo>
                <a:cubicBezTo>
                  <a:pt x="8868284" y="3413519"/>
                  <a:pt x="8836559" y="3409171"/>
                  <a:pt x="8805551" y="3412237"/>
                </a:cubicBezTo>
                <a:cubicBezTo>
                  <a:pt x="8792955" y="3408854"/>
                  <a:pt x="8781083" y="3407488"/>
                  <a:pt x="8769572" y="3412551"/>
                </a:cubicBezTo>
                <a:cubicBezTo>
                  <a:pt x="8735382" y="3410862"/>
                  <a:pt x="8727105" y="3403632"/>
                  <a:pt x="8705440" y="3409271"/>
                </a:cubicBezTo>
                <a:cubicBezTo>
                  <a:pt x="8686231" y="3397576"/>
                  <a:pt x="8685094" y="3402040"/>
                  <a:pt x="8676067" y="3405389"/>
                </a:cubicBezTo>
                <a:lnTo>
                  <a:pt x="8674779" y="3405628"/>
                </a:lnTo>
                <a:lnTo>
                  <a:pt x="8672154" y="3403956"/>
                </a:lnTo>
                <a:lnTo>
                  <a:pt x="8666720" y="3403182"/>
                </a:lnTo>
                <a:lnTo>
                  <a:pt x="8651886" y="3403680"/>
                </a:lnTo>
                <a:lnTo>
                  <a:pt x="8646307" y="3404298"/>
                </a:lnTo>
                <a:cubicBezTo>
                  <a:pt x="8642465" y="3404565"/>
                  <a:pt x="8639912" y="3404534"/>
                  <a:pt x="8638145" y="3404287"/>
                </a:cubicBezTo>
                <a:lnTo>
                  <a:pt x="8637941" y="3404149"/>
                </a:lnTo>
                <a:lnTo>
                  <a:pt x="8630296" y="3404406"/>
                </a:lnTo>
                <a:cubicBezTo>
                  <a:pt x="8617394" y="3405155"/>
                  <a:pt x="8604838" y="3406180"/>
                  <a:pt x="8592887" y="3407398"/>
                </a:cubicBezTo>
                <a:cubicBezTo>
                  <a:pt x="8582781" y="3399722"/>
                  <a:pt x="8538622" y="3408789"/>
                  <a:pt x="8543455" y="3394319"/>
                </a:cubicBezTo>
                <a:cubicBezTo>
                  <a:pt x="8527334" y="3395534"/>
                  <a:pt x="8517583" y="3401542"/>
                  <a:pt x="8523012" y="3392051"/>
                </a:cubicBezTo>
                <a:cubicBezTo>
                  <a:pt x="8517705" y="3392178"/>
                  <a:pt x="8514435" y="3391372"/>
                  <a:pt x="8512093" y="3390108"/>
                </a:cubicBezTo>
                <a:lnTo>
                  <a:pt x="8511416" y="3389513"/>
                </a:lnTo>
                <a:lnTo>
                  <a:pt x="8475551" y="3392450"/>
                </a:lnTo>
                <a:lnTo>
                  <a:pt x="8470789" y="3391736"/>
                </a:lnTo>
                <a:lnTo>
                  <a:pt x="8447414" y="3395064"/>
                </a:lnTo>
                <a:lnTo>
                  <a:pt x="8435335" y="3396028"/>
                </a:lnTo>
                <a:lnTo>
                  <a:pt x="8431923" y="3397855"/>
                </a:lnTo>
                <a:cubicBezTo>
                  <a:pt x="8428239" y="3398965"/>
                  <a:pt x="8422959" y="3399444"/>
                  <a:pt x="8414099" y="3398491"/>
                </a:cubicBezTo>
                <a:lnTo>
                  <a:pt x="8412049" y="3397978"/>
                </a:lnTo>
                <a:lnTo>
                  <a:pt x="8397349" y="3400683"/>
                </a:lnTo>
                <a:cubicBezTo>
                  <a:pt x="8392615" y="3401933"/>
                  <a:pt x="8388424" y="3403524"/>
                  <a:pt x="8385030" y="3405585"/>
                </a:cubicBezTo>
                <a:cubicBezTo>
                  <a:pt x="8334977" y="3394568"/>
                  <a:pt x="8287750" y="3404648"/>
                  <a:pt x="8233422" y="3402742"/>
                </a:cubicBezTo>
                <a:cubicBezTo>
                  <a:pt x="8209936" y="3385601"/>
                  <a:pt x="8116056" y="3406588"/>
                  <a:pt x="8102569" y="3423208"/>
                </a:cubicBezTo>
                <a:cubicBezTo>
                  <a:pt x="8102264" y="3408645"/>
                  <a:pt x="8034186" y="3428475"/>
                  <a:pt x="8016625" y="3428989"/>
                </a:cubicBezTo>
                <a:cubicBezTo>
                  <a:pt x="8010771" y="3429161"/>
                  <a:pt x="8010530" y="3427186"/>
                  <a:pt x="8020284" y="3421076"/>
                </a:cubicBezTo>
                <a:cubicBezTo>
                  <a:pt x="8001623" y="3422777"/>
                  <a:pt x="7982361" y="3415208"/>
                  <a:pt x="7992871" y="3409037"/>
                </a:cubicBezTo>
                <a:cubicBezTo>
                  <a:pt x="7936181" y="3422244"/>
                  <a:pt x="7852511" y="3409112"/>
                  <a:pt x="7788452" y="3415110"/>
                </a:cubicBezTo>
                <a:cubicBezTo>
                  <a:pt x="7753529" y="3400598"/>
                  <a:pt x="7772461" y="3414025"/>
                  <a:pt x="7736237" y="3411311"/>
                </a:cubicBezTo>
                <a:cubicBezTo>
                  <a:pt x="7746145" y="3424670"/>
                  <a:pt x="7692261" y="3403816"/>
                  <a:pt x="7690279" y="3418893"/>
                </a:cubicBezTo>
                <a:cubicBezTo>
                  <a:pt x="7683750" y="3417921"/>
                  <a:pt x="7677487" y="3416505"/>
                  <a:pt x="7671219" y="3414970"/>
                </a:cubicBezTo>
                <a:lnTo>
                  <a:pt x="7667928" y="3414173"/>
                </a:lnTo>
                <a:lnTo>
                  <a:pt x="7654774" y="3413595"/>
                </a:lnTo>
                <a:lnTo>
                  <a:pt x="7651067" y="3410171"/>
                </a:lnTo>
                <a:lnTo>
                  <a:pt x="7631267" y="3406963"/>
                </a:lnTo>
                <a:cubicBezTo>
                  <a:pt x="7623851" y="3406267"/>
                  <a:pt x="7615871" y="3406106"/>
                  <a:pt x="7607053" y="3406809"/>
                </a:cubicBezTo>
                <a:cubicBezTo>
                  <a:pt x="7585359" y="3412784"/>
                  <a:pt x="7551579" y="3405461"/>
                  <a:pt x="7521027" y="3405904"/>
                </a:cubicBezTo>
                <a:lnTo>
                  <a:pt x="7506997" y="3407754"/>
                </a:lnTo>
                <a:lnTo>
                  <a:pt x="7461204" y="3404669"/>
                </a:lnTo>
                <a:cubicBezTo>
                  <a:pt x="7448169" y="3404071"/>
                  <a:pt x="7434640" y="3403756"/>
                  <a:pt x="7420396" y="3403975"/>
                </a:cubicBezTo>
                <a:lnTo>
                  <a:pt x="7393955" y="3405447"/>
                </a:lnTo>
                <a:lnTo>
                  <a:pt x="7387024" y="3404227"/>
                </a:lnTo>
                <a:cubicBezTo>
                  <a:pt x="7374952" y="3404363"/>
                  <a:pt x="7358975" y="3408656"/>
                  <a:pt x="7360398" y="3403441"/>
                </a:cubicBezTo>
                <a:lnTo>
                  <a:pt x="7346837" y="3405249"/>
                </a:lnTo>
                <a:lnTo>
                  <a:pt x="7333451" y="3401087"/>
                </a:lnTo>
                <a:cubicBezTo>
                  <a:pt x="7331985" y="3400120"/>
                  <a:pt x="7330882" y="3399091"/>
                  <a:pt x="7330179" y="3398037"/>
                </a:cubicBezTo>
                <a:lnTo>
                  <a:pt x="7311232" y="3399406"/>
                </a:lnTo>
                <a:lnTo>
                  <a:pt x="7295699" y="3396426"/>
                </a:lnTo>
                <a:lnTo>
                  <a:pt x="7282158" y="3398374"/>
                </a:lnTo>
                <a:lnTo>
                  <a:pt x="7276538" y="3397935"/>
                </a:lnTo>
                <a:lnTo>
                  <a:pt x="7262569" y="3396460"/>
                </a:lnTo>
                <a:cubicBezTo>
                  <a:pt x="7255407" y="3395426"/>
                  <a:pt x="7247392" y="3394180"/>
                  <a:pt x="7238468" y="3393183"/>
                </a:cubicBezTo>
                <a:lnTo>
                  <a:pt x="7230949" y="3392727"/>
                </a:lnTo>
                <a:lnTo>
                  <a:pt x="7214580" y="3387715"/>
                </a:lnTo>
                <a:cubicBezTo>
                  <a:pt x="7202670" y="3383926"/>
                  <a:pt x="7193296" y="3381373"/>
                  <a:pt x="7182893" y="3383429"/>
                </a:cubicBezTo>
                <a:cubicBezTo>
                  <a:pt x="7165160" y="3378534"/>
                  <a:pt x="7152772" y="3364815"/>
                  <a:pt x="7127104" y="3368475"/>
                </a:cubicBezTo>
                <a:cubicBezTo>
                  <a:pt x="7134894" y="3362260"/>
                  <a:pt x="7098599" y="3367723"/>
                  <a:pt x="7094311" y="3361339"/>
                </a:cubicBezTo>
                <a:cubicBezTo>
                  <a:pt x="7092331" y="3356198"/>
                  <a:pt x="7080860" y="3356657"/>
                  <a:pt x="7072124" y="3354762"/>
                </a:cubicBezTo>
                <a:cubicBezTo>
                  <a:pt x="7065898" y="3349511"/>
                  <a:pt x="7021942" y="3344717"/>
                  <a:pt x="7006638" y="3345473"/>
                </a:cubicBezTo>
                <a:cubicBezTo>
                  <a:pt x="6963504" y="3350697"/>
                  <a:pt x="6928807" y="3329559"/>
                  <a:pt x="6894320" y="3333192"/>
                </a:cubicBezTo>
                <a:cubicBezTo>
                  <a:pt x="6885290" y="3332697"/>
                  <a:pt x="6877803" y="3331507"/>
                  <a:pt x="6871318" y="3329892"/>
                </a:cubicBezTo>
                <a:lnTo>
                  <a:pt x="6855157" y="3324330"/>
                </a:lnTo>
                <a:cubicBezTo>
                  <a:pt x="6854956" y="3323109"/>
                  <a:pt x="6854755" y="3321887"/>
                  <a:pt x="6854555" y="3320665"/>
                </a:cubicBezTo>
                <a:lnTo>
                  <a:pt x="6842483" y="3318413"/>
                </a:lnTo>
                <a:lnTo>
                  <a:pt x="6840027" y="3317245"/>
                </a:lnTo>
                <a:cubicBezTo>
                  <a:pt x="6835354" y="3315001"/>
                  <a:pt x="6830588" y="3312868"/>
                  <a:pt x="6825185" y="3311114"/>
                </a:cubicBezTo>
                <a:cubicBezTo>
                  <a:pt x="6810331" y="3324866"/>
                  <a:pt x="6776772" y="3298463"/>
                  <a:pt x="6774755" y="3312168"/>
                </a:cubicBezTo>
                <a:cubicBezTo>
                  <a:pt x="6742477" y="3304924"/>
                  <a:pt x="6749024" y="3319870"/>
                  <a:pt x="6728129" y="3301832"/>
                </a:cubicBezTo>
                <a:cubicBezTo>
                  <a:pt x="6661764" y="3299056"/>
                  <a:pt x="6593104" y="3275946"/>
                  <a:pt x="6527587" y="3280829"/>
                </a:cubicBezTo>
                <a:cubicBezTo>
                  <a:pt x="6542935" y="3276465"/>
                  <a:pt x="6531033" y="3266920"/>
                  <a:pt x="6511742" y="3266067"/>
                </a:cubicBezTo>
                <a:cubicBezTo>
                  <a:pt x="6570025" y="3248440"/>
                  <a:pt x="6418649" y="3271458"/>
                  <a:pt x="6434953" y="3253360"/>
                </a:cubicBezTo>
                <a:cubicBezTo>
                  <a:pt x="6407781" y="3267048"/>
                  <a:pt x="6300040" y="3274313"/>
                  <a:pt x="6292331" y="3255322"/>
                </a:cubicBezTo>
                <a:cubicBezTo>
                  <a:pt x="6242057" y="3246469"/>
                  <a:pt x="6188266" y="3249680"/>
                  <a:pt x="6149913" y="3232917"/>
                </a:cubicBezTo>
                <a:cubicBezTo>
                  <a:pt x="6144898" y="3234391"/>
                  <a:pt x="6139526" y="3235322"/>
                  <a:pt x="6133930" y="3235867"/>
                </a:cubicBezTo>
                <a:lnTo>
                  <a:pt x="6117554" y="3236464"/>
                </a:lnTo>
                <a:lnTo>
                  <a:pt x="6116039" y="3235720"/>
                </a:lnTo>
                <a:cubicBezTo>
                  <a:pt x="6108393" y="3233681"/>
                  <a:pt x="6102936" y="3233437"/>
                  <a:pt x="6098459" y="3233988"/>
                </a:cubicBezTo>
                <a:lnTo>
                  <a:pt x="6093630" y="3235240"/>
                </a:lnTo>
                <a:lnTo>
                  <a:pt x="6081261" y="3234563"/>
                </a:lnTo>
                <a:lnTo>
                  <a:pt x="6056067" y="3234608"/>
                </a:lnTo>
                <a:lnTo>
                  <a:pt x="6052129" y="3233324"/>
                </a:lnTo>
                <a:lnTo>
                  <a:pt x="6015338" y="3231378"/>
                </a:lnTo>
                <a:cubicBezTo>
                  <a:pt x="6015291" y="3231165"/>
                  <a:pt x="6015245" y="3230951"/>
                  <a:pt x="6015198" y="3230737"/>
                </a:cubicBezTo>
                <a:cubicBezTo>
                  <a:pt x="6014048" y="3229257"/>
                  <a:pt x="6011617" y="3228081"/>
                  <a:pt x="6006436" y="3227508"/>
                </a:cubicBezTo>
                <a:cubicBezTo>
                  <a:pt x="6019781" y="3219395"/>
                  <a:pt x="6005305" y="3223709"/>
                  <a:pt x="5988851" y="3222735"/>
                </a:cubicBezTo>
                <a:cubicBezTo>
                  <a:pt x="6005907" y="3209918"/>
                  <a:pt x="5955918" y="3212588"/>
                  <a:pt x="5952863" y="3204137"/>
                </a:cubicBezTo>
                <a:cubicBezTo>
                  <a:pt x="5940395" y="3203711"/>
                  <a:pt x="5927517" y="3203028"/>
                  <a:pt x="5914548" y="3202041"/>
                </a:cubicBezTo>
                <a:lnTo>
                  <a:pt x="5907020" y="3201283"/>
                </a:lnTo>
                <a:cubicBezTo>
                  <a:pt x="5906995" y="3201231"/>
                  <a:pt x="5906969" y="3201180"/>
                  <a:pt x="5906944" y="3201129"/>
                </a:cubicBezTo>
                <a:cubicBezTo>
                  <a:pt x="5905471" y="3200668"/>
                  <a:pt x="5903056" y="3200308"/>
                  <a:pt x="5899155" y="3200053"/>
                </a:cubicBezTo>
                <a:lnTo>
                  <a:pt x="5893294" y="3199901"/>
                </a:lnTo>
                <a:lnTo>
                  <a:pt x="5878691" y="3198431"/>
                </a:lnTo>
                <a:lnTo>
                  <a:pt x="5874165" y="3197003"/>
                </a:lnTo>
                <a:lnTo>
                  <a:pt x="5873092" y="3195108"/>
                </a:lnTo>
                <a:lnTo>
                  <a:pt x="5871658" y="3195162"/>
                </a:lnTo>
                <a:cubicBezTo>
                  <a:pt x="5860152" y="3197097"/>
                  <a:pt x="5855231" y="3201097"/>
                  <a:pt x="5846928" y="3187725"/>
                </a:cubicBezTo>
                <a:cubicBezTo>
                  <a:pt x="5821379" y="3190142"/>
                  <a:pt x="5819686" y="3182343"/>
                  <a:pt x="5788468" y="3176316"/>
                </a:cubicBezTo>
                <a:cubicBezTo>
                  <a:pt x="5773119" y="3179521"/>
                  <a:pt x="5762947" y="3176704"/>
                  <a:pt x="5753823" y="3171919"/>
                </a:cubicBezTo>
                <a:cubicBezTo>
                  <a:pt x="5721557" y="3170726"/>
                  <a:pt x="5694983" y="3162549"/>
                  <a:pt x="5660194" y="3157536"/>
                </a:cubicBezTo>
                <a:cubicBezTo>
                  <a:pt x="5619608" y="3159495"/>
                  <a:pt x="5604384" y="3146636"/>
                  <a:pt x="5567188" y="3141325"/>
                </a:cubicBezTo>
                <a:cubicBezTo>
                  <a:pt x="5530345" y="3148235"/>
                  <a:pt x="5543868" y="3129416"/>
                  <a:pt x="5526178" y="3123274"/>
                </a:cubicBezTo>
                <a:lnTo>
                  <a:pt x="5520866" y="3122322"/>
                </a:lnTo>
                <a:lnTo>
                  <a:pt x="5506009" y="3122332"/>
                </a:lnTo>
                <a:lnTo>
                  <a:pt x="5500363" y="3122766"/>
                </a:lnTo>
                <a:cubicBezTo>
                  <a:pt x="5496497" y="3122905"/>
                  <a:pt x="5493953" y="3122792"/>
                  <a:pt x="5492228" y="3122486"/>
                </a:cubicBezTo>
                <a:lnTo>
                  <a:pt x="5492044" y="3122342"/>
                </a:lnTo>
                <a:lnTo>
                  <a:pt x="5484386" y="3122347"/>
                </a:lnTo>
                <a:cubicBezTo>
                  <a:pt x="5471420" y="3122670"/>
                  <a:pt x="5458764" y="3123280"/>
                  <a:pt x="5446679" y="3124105"/>
                </a:cubicBezTo>
                <a:cubicBezTo>
                  <a:pt x="5437659" y="3116107"/>
                  <a:pt x="5392392" y="3123709"/>
                  <a:pt x="5399188" y="3109418"/>
                </a:cubicBezTo>
                <a:cubicBezTo>
                  <a:pt x="5382948" y="3110102"/>
                  <a:pt x="5372407" y="3115781"/>
                  <a:pt x="5379117" y="3106482"/>
                </a:cubicBezTo>
                <a:cubicBezTo>
                  <a:pt x="5373809" y="3106435"/>
                  <a:pt x="5370660" y="3105521"/>
                  <a:pt x="5368499" y="3104181"/>
                </a:cubicBezTo>
                <a:lnTo>
                  <a:pt x="5367902" y="3103566"/>
                </a:lnTo>
                <a:lnTo>
                  <a:pt x="5331747" y="3105319"/>
                </a:lnTo>
                <a:lnTo>
                  <a:pt x="5327095" y="3104450"/>
                </a:lnTo>
                <a:lnTo>
                  <a:pt x="5303337" y="3107003"/>
                </a:lnTo>
                <a:lnTo>
                  <a:pt x="5291164" y="3107570"/>
                </a:lnTo>
                <a:lnTo>
                  <a:pt x="5287515" y="3109282"/>
                </a:lnTo>
                <a:cubicBezTo>
                  <a:pt x="5283689" y="3110269"/>
                  <a:pt x="5278356" y="3110573"/>
                  <a:pt x="5269654" y="3109330"/>
                </a:cubicBezTo>
                <a:lnTo>
                  <a:pt x="5267681" y="3108752"/>
                </a:lnTo>
                <a:lnTo>
                  <a:pt x="5252655" y="3110969"/>
                </a:lnTo>
                <a:cubicBezTo>
                  <a:pt x="5247766" y="3112062"/>
                  <a:pt x="5243369" y="3113511"/>
                  <a:pt x="5239703" y="3115460"/>
                </a:cubicBezTo>
                <a:cubicBezTo>
                  <a:pt x="5191311" y="3102811"/>
                  <a:pt x="5142849" y="3111324"/>
                  <a:pt x="5088947" y="3107634"/>
                </a:cubicBezTo>
                <a:cubicBezTo>
                  <a:pt x="5027989" y="3108214"/>
                  <a:pt x="4985627" y="3110432"/>
                  <a:pt x="4945514" y="3110162"/>
                </a:cubicBezTo>
                <a:cubicBezTo>
                  <a:pt x="4926678" y="3111245"/>
                  <a:pt x="4789238" y="3111826"/>
                  <a:pt x="4800559" y="3106010"/>
                </a:cubicBezTo>
                <a:cubicBezTo>
                  <a:pt x="4742239" y="3117333"/>
                  <a:pt x="4708324" y="3101468"/>
                  <a:pt x="4643642" y="3105351"/>
                </a:cubicBezTo>
                <a:cubicBezTo>
                  <a:pt x="4610808" y="3089712"/>
                  <a:pt x="4627845" y="3103743"/>
                  <a:pt x="4592107" y="3099840"/>
                </a:cubicBezTo>
                <a:cubicBezTo>
                  <a:pt x="4600157" y="3113506"/>
                  <a:pt x="4549287" y="3090911"/>
                  <a:pt x="4545249" y="3105899"/>
                </a:cubicBezTo>
                <a:cubicBezTo>
                  <a:pt x="4538872" y="3104716"/>
                  <a:pt x="4532825" y="3103094"/>
                  <a:pt x="4526782" y="3101355"/>
                </a:cubicBezTo>
                <a:lnTo>
                  <a:pt x="4523614" y="3100453"/>
                </a:lnTo>
                <a:lnTo>
                  <a:pt x="4510579" y="3099442"/>
                </a:lnTo>
                <a:lnTo>
                  <a:pt x="4507348" y="3095901"/>
                </a:lnTo>
                <a:lnTo>
                  <a:pt x="4348949" y="3090220"/>
                </a:lnTo>
                <a:cubicBezTo>
                  <a:pt x="4335046" y="3092487"/>
                  <a:pt x="4290056" y="3092155"/>
                  <a:pt x="4280362" y="3087618"/>
                </a:cubicBezTo>
                <a:cubicBezTo>
                  <a:pt x="4270739" y="3086627"/>
                  <a:pt x="4260237" y="3088220"/>
                  <a:pt x="4254634" y="3083366"/>
                </a:cubicBezTo>
                <a:cubicBezTo>
                  <a:pt x="4233731" y="3080512"/>
                  <a:pt x="4185859" y="3073948"/>
                  <a:pt x="4154942" y="3070490"/>
                </a:cubicBezTo>
                <a:cubicBezTo>
                  <a:pt x="4138280" y="3076599"/>
                  <a:pt x="4112117" y="3064194"/>
                  <a:pt x="4069131" y="3062612"/>
                </a:cubicBezTo>
                <a:cubicBezTo>
                  <a:pt x="4050897" y="3069679"/>
                  <a:pt x="4040160" y="3061449"/>
                  <a:pt x="4005249" y="3070810"/>
                </a:cubicBezTo>
                <a:cubicBezTo>
                  <a:pt x="4003818" y="3069842"/>
                  <a:pt x="4002032" y="3068943"/>
                  <a:pt x="3999945" y="3068139"/>
                </a:cubicBezTo>
                <a:cubicBezTo>
                  <a:pt x="3987818" y="3063468"/>
                  <a:pt x="3968381" y="3062958"/>
                  <a:pt x="3956529" y="3067000"/>
                </a:cubicBezTo>
                <a:cubicBezTo>
                  <a:pt x="3900898" y="3079382"/>
                  <a:pt x="3850463" y="3077929"/>
                  <a:pt x="3803031" y="3079823"/>
                </a:cubicBezTo>
                <a:cubicBezTo>
                  <a:pt x="3749421" y="3080464"/>
                  <a:pt x="3785521" y="3065630"/>
                  <a:pt x="3718229" y="3077134"/>
                </a:cubicBezTo>
                <a:cubicBezTo>
                  <a:pt x="3711244" y="3071611"/>
                  <a:pt x="3702770" y="3071184"/>
                  <a:pt x="3688357" y="3073468"/>
                </a:cubicBezTo>
                <a:cubicBezTo>
                  <a:pt x="3662326" y="3073378"/>
                  <a:pt x="3664937" y="3059899"/>
                  <a:pt x="3638298" y="3067494"/>
                </a:cubicBezTo>
                <a:cubicBezTo>
                  <a:pt x="3643333" y="3060328"/>
                  <a:pt x="3589079" y="3063658"/>
                  <a:pt x="3601443" y="3056355"/>
                </a:cubicBezTo>
                <a:cubicBezTo>
                  <a:pt x="3584797" y="3049384"/>
                  <a:pt x="3575923" y="3060108"/>
                  <a:pt x="3559361" y="3054005"/>
                </a:cubicBezTo>
                <a:cubicBezTo>
                  <a:pt x="3540444" y="3052269"/>
                  <a:pt x="3569896" y="3061996"/>
                  <a:pt x="3548859" y="3062094"/>
                </a:cubicBezTo>
                <a:cubicBezTo>
                  <a:pt x="3523419" y="3060901"/>
                  <a:pt x="3522848" y="3074222"/>
                  <a:pt x="3504082" y="3056779"/>
                </a:cubicBezTo>
                <a:lnTo>
                  <a:pt x="3436234" y="3047769"/>
                </a:lnTo>
                <a:cubicBezTo>
                  <a:pt x="3420764" y="3051629"/>
                  <a:pt x="3408644" y="3049227"/>
                  <a:pt x="3396914" y="3044803"/>
                </a:cubicBezTo>
                <a:cubicBezTo>
                  <a:pt x="3361398" y="3044955"/>
                  <a:pt x="3329425" y="3037856"/>
                  <a:pt x="3289720" y="3034278"/>
                </a:cubicBezTo>
                <a:cubicBezTo>
                  <a:pt x="3246348" y="3037943"/>
                  <a:pt x="3224942" y="3025667"/>
                  <a:pt x="3182509" y="3021890"/>
                </a:cubicBezTo>
                <a:cubicBezTo>
                  <a:pt x="3139731" y="3031583"/>
                  <a:pt x="3155749" y="3004773"/>
                  <a:pt x="3119879" y="3004134"/>
                </a:cubicBezTo>
                <a:cubicBezTo>
                  <a:pt x="3060941" y="3012153"/>
                  <a:pt x="3121880" y="2995117"/>
                  <a:pt x="3031656" y="2995077"/>
                </a:cubicBezTo>
                <a:cubicBezTo>
                  <a:pt x="3026453" y="2996603"/>
                  <a:pt x="3015685" y="2994367"/>
                  <a:pt x="3017018" y="2992034"/>
                </a:cubicBezTo>
                <a:cubicBezTo>
                  <a:pt x="2997245" y="2992118"/>
                  <a:pt x="2941342" y="2976346"/>
                  <a:pt x="2913012" y="2978042"/>
                </a:cubicBezTo>
                <a:cubicBezTo>
                  <a:pt x="2858481" y="2969139"/>
                  <a:pt x="2831094" y="2979433"/>
                  <a:pt x="2791382" y="2975899"/>
                </a:cubicBezTo>
                <a:cubicBezTo>
                  <a:pt x="2745836" y="2966063"/>
                  <a:pt x="2719288" y="2957529"/>
                  <a:pt x="2639738" y="2936567"/>
                </a:cubicBezTo>
                <a:lnTo>
                  <a:pt x="2369741" y="2876435"/>
                </a:lnTo>
                <a:cubicBezTo>
                  <a:pt x="2269614" y="2832081"/>
                  <a:pt x="2140023" y="2856176"/>
                  <a:pt x="2078755" y="2852909"/>
                </a:cubicBezTo>
                <a:cubicBezTo>
                  <a:pt x="2053362" y="2866100"/>
                  <a:pt x="2032778" y="2851474"/>
                  <a:pt x="2002128" y="2856835"/>
                </a:cubicBezTo>
                <a:cubicBezTo>
                  <a:pt x="1933939" y="2859736"/>
                  <a:pt x="1866254" y="2874726"/>
                  <a:pt x="1777746" y="2864566"/>
                </a:cubicBezTo>
                <a:cubicBezTo>
                  <a:pt x="1737851" y="2905864"/>
                  <a:pt x="1634115" y="2880970"/>
                  <a:pt x="1549425" y="2904556"/>
                </a:cubicBezTo>
                <a:cubicBezTo>
                  <a:pt x="1500265" y="2909373"/>
                  <a:pt x="1423030" y="2888862"/>
                  <a:pt x="1405992" y="2911144"/>
                </a:cubicBezTo>
                <a:cubicBezTo>
                  <a:pt x="1383494" y="2897507"/>
                  <a:pt x="1362438" y="2919536"/>
                  <a:pt x="1337848" y="2921491"/>
                </a:cubicBezTo>
                <a:cubicBezTo>
                  <a:pt x="1318218" y="2912820"/>
                  <a:pt x="1308478" y="2920319"/>
                  <a:pt x="1290645" y="2921985"/>
                </a:cubicBezTo>
                <a:cubicBezTo>
                  <a:pt x="1282569" y="2916637"/>
                  <a:pt x="1267476" y="2916916"/>
                  <a:pt x="1262341" y="2923190"/>
                </a:cubicBezTo>
                <a:cubicBezTo>
                  <a:pt x="1269627" y="2937654"/>
                  <a:pt x="1217209" y="2930439"/>
                  <a:pt x="1213314" y="2940415"/>
                </a:cubicBezTo>
                <a:cubicBezTo>
                  <a:pt x="1182890" y="2942495"/>
                  <a:pt x="1050782" y="2929830"/>
                  <a:pt x="1028405" y="2945799"/>
                </a:cubicBezTo>
                <a:cubicBezTo>
                  <a:pt x="966896" y="2953381"/>
                  <a:pt x="877997" y="2927977"/>
                  <a:pt x="851857" y="2928423"/>
                </a:cubicBezTo>
                <a:cubicBezTo>
                  <a:pt x="825919" y="2899251"/>
                  <a:pt x="699677" y="2976135"/>
                  <a:pt x="588681" y="2977769"/>
                </a:cubicBezTo>
                <a:cubicBezTo>
                  <a:pt x="573724" y="2974953"/>
                  <a:pt x="565729" y="2974991"/>
                  <a:pt x="561717" y="2981641"/>
                </a:cubicBezTo>
                <a:cubicBezTo>
                  <a:pt x="532860" y="2985482"/>
                  <a:pt x="475932" y="2991762"/>
                  <a:pt x="415541" y="3000819"/>
                </a:cubicBezTo>
                <a:cubicBezTo>
                  <a:pt x="370154" y="3008289"/>
                  <a:pt x="146634" y="3001788"/>
                  <a:pt x="86183" y="3009699"/>
                </a:cubicBezTo>
                <a:lnTo>
                  <a:pt x="0" y="3044978"/>
                </a:ln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3782556"/>
            <a:ext cx="3943350" cy="1620045"/>
          </a:xfrm>
        </p:spPr>
        <p:txBody>
          <a:bodyPr anchor="ctr">
            <a:normAutofit/>
          </a:bodyPr>
          <a:lstStyle/>
          <a:p>
            <a:r>
              <a:rPr lang="af-ZA" sz="1700" dirty="0" err="1">
                <a:latin typeface="Times New Roman"/>
                <a:cs typeface="Times New Roman"/>
              </a:rPr>
              <a:t>Being</a:t>
            </a:r>
            <a:r>
              <a:rPr lang="af-ZA" sz="1700" dirty="0">
                <a:latin typeface="Times New Roman"/>
                <a:cs typeface="Times New Roman"/>
              </a:rPr>
              <a:t> is a </a:t>
            </a:r>
            <a:r>
              <a:rPr lang="af-ZA" sz="1700" dirty="0" err="1">
                <a:latin typeface="Times New Roman"/>
                <a:cs typeface="Times New Roman"/>
              </a:rPr>
              <a:t>fundamental</a:t>
            </a:r>
            <a:r>
              <a:rPr lang="af-ZA" sz="1700" dirty="0">
                <a:latin typeface="Times New Roman"/>
                <a:cs typeface="Times New Roman"/>
              </a:rPr>
              <a:t> </a:t>
            </a:r>
            <a:r>
              <a:rPr lang="af-ZA" sz="1700" dirty="0" err="1">
                <a:latin typeface="Times New Roman"/>
                <a:cs typeface="Times New Roman"/>
              </a:rPr>
              <a:t>philosophical</a:t>
            </a:r>
            <a:r>
              <a:rPr lang="af-ZA" sz="1700" dirty="0">
                <a:latin typeface="Times New Roman"/>
                <a:cs typeface="Times New Roman"/>
              </a:rPr>
              <a:t> </a:t>
            </a:r>
            <a:r>
              <a:rPr lang="af-ZA" sz="1700" dirty="0" err="1">
                <a:latin typeface="Times New Roman"/>
                <a:cs typeface="Times New Roman"/>
              </a:rPr>
              <a:t>concept</a:t>
            </a:r>
            <a:r>
              <a:rPr lang="af-ZA" sz="1700" dirty="0">
                <a:latin typeface="Times New Roman"/>
                <a:cs typeface="Times New Roman"/>
              </a:rPr>
              <a:t> </a:t>
            </a:r>
            <a:r>
              <a:rPr lang="af-ZA" sz="1700" dirty="0" err="1">
                <a:latin typeface="Times New Roman"/>
                <a:cs typeface="Times New Roman"/>
              </a:rPr>
              <a:t>that</a:t>
            </a:r>
            <a:r>
              <a:rPr lang="af-ZA" sz="1700" dirty="0">
                <a:latin typeface="Times New Roman"/>
                <a:cs typeface="Times New Roman"/>
              </a:rPr>
              <a:t> </a:t>
            </a:r>
            <a:r>
              <a:rPr lang="af-ZA" sz="1700" dirty="0" err="1">
                <a:latin typeface="Times New Roman"/>
                <a:cs typeface="Times New Roman"/>
              </a:rPr>
              <a:t>describes</a:t>
            </a:r>
            <a:r>
              <a:rPr lang="af-ZA" sz="1700" dirty="0">
                <a:latin typeface="Times New Roman"/>
                <a:cs typeface="Times New Roman"/>
              </a:rPr>
              <a:t> </a:t>
            </a:r>
            <a:r>
              <a:rPr lang="af-ZA" sz="1700" dirty="0" err="1">
                <a:latin typeface="Times New Roman"/>
                <a:cs typeface="Times New Roman"/>
              </a:rPr>
              <a:t>existence</a:t>
            </a:r>
            <a:r>
              <a:rPr lang="af-ZA" sz="1700" dirty="0">
                <a:latin typeface="Times New Roman"/>
                <a:cs typeface="Times New Roman"/>
              </a:rPr>
              <a:t> </a:t>
            </a:r>
            <a:r>
              <a:rPr lang="af-ZA" sz="1700" dirty="0" err="1">
                <a:latin typeface="Times New Roman"/>
                <a:cs typeface="Times New Roman"/>
              </a:rPr>
              <a:t>and</a:t>
            </a:r>
            <a:r>
              <a:rPr lang="af-ZA" sz="1700" dirty="0">
                <a:latin typeface="Times New Roman"/>
                <a:cs typeface="Times New Roman"/>
              </a:rPr>
              <a:t> </a:t>
            </a:r>
            <a:r>
              <a:rPr lang="af-ZA" sz="1700" dirty="0" err="1">
                <a:latin typeface="Times New Roman"/>
                <a:cs typeface="Times New Roman"/>
              </a:rPr>
              <a:t>reality</a:t>
            </a:r>
            <a:r>
              <a:rPr lang="af-ZA" sz="1700" dirty="0">
                <a:latin typeface="Times New Roman"/>
                <a:cs typeface="Times New Roman"/>
              </a:rPr>
              <a:t>. </a:t>
            </a:r>
            <a:r>
              <a:rPr lang="af-ZA" sz="1700" dirty="0" err="1">
                <a:latin typeface="Times New Roman"/>
                <a:cs typeface="Times New Roman"/>
              </a:rPr>
              <a:t>It</a:t>
            </a:r>
            <a:r>
              <a:rPr lang="af-ZA" sz="1700" dirty="0">
                <a:latin typeface="Times New Roman"/>
                <a:cs typeface="Times New Roman"/>
              </a:rPr>
              <a:t> is </a:t>
            </a:r>
            <a:r>
              <a:rPr lang="af-ZA" sz="1700" dirty="0" err="1">
                <a:latin typeface="Times New Roman"/>
                <a:cs typeface="Times New Roman"/>
              </a:rPr>
              <a:t>often</a:t>
            </a:r>
            <a:r>
              <a:rPr lang="af-ZA" sz="1700" dirty="0">
                <a:latin typeface="Times New Roman"/>
                <a:cs typeface="Times New Roman"/>
              </a:rPr>
              <a:t> </a:t>
            </a:r>
            <a:r>
              <a:rPr lang="af-ZA" sz="1700" dirty="0" err="1">
                <a:latin typeface="Times New Roman"/>
                <a:cs typeface="Times New Roman"/>
              </a:rPr>
              <a:t>contrasted</a:t>
            </a:r>
            <a:r>
              <a:rPr lang="af-ZA" sz="1700" dirty="0">
                <a:latin typeface="Times New Roman"/>
                <a:cs typeface="Times New Roman"/>
              </a:rPr>
              <a:t> </a:t>
            </a:r>
            <a:r>
              <a:rPr lang="af-ZA" sz="1700" dirty="0" err="1">
                <a:latin typeface="Times New Roman"/>
                <a:cs typeface="Times New Roman"/>
              </a:rPr>
              <a:t>with</a:t>
            </a:r>
            <a:r>
              <a:rPr lang="af-ZA" sz="1700" dirty="0">
                <a:latin typeface="Times New Roman"/>
                <a:cs typeface="Times New Roman"/>
              </a:rPr>
              <a:t> Non-</a:t>
            </a:r>
            <a:r>
              <a:rPr lang="af-ZA" sz="1700" dirty="0" err="1">
                <a:latin typeface="Times New Roman"/>
                <a:cs typeface="Times New Roman"/>
              </a:rPr>
              <a:t>Being</a:t>
            </a:r>
            <a:r>
              <a:rPr lang="af-ZA" sz="1700" dirty="0">
                <a:latin typeface="Times New Roman"/>
                <a:cs typeface="Times New Roman"/>
              </a:rPr>
              <a:t>, </a:t>
            </a:r>
            <a:r>
              <a:rPr lang="af-ZA" sz="1700" dirty="0" err="1">
                <a:latin typeface="Times New Roman"/>
                <a:cs typeface="Times New Roman"/>
              </a:rPr>
              <a:t>forming</a:t>
            </a:r>
            <a:r>
              <a:rPr lang="af-ZA" sz="1700" dirty="0">
                <a:latin typeface="Times New Roman"/>
                <a:cs typeface="Times New Roman"/>
              </a:rPr>
              <a:t> </a:t>
            </a:r>
            <a:r>
              <a:rPr lang="af-ZA" sz="1700" dirty="0" err="1">
                <a:latin typeface="Times New Roman"/>
                <a:cs typeface="Times New Roman"/>
              </a:rPr>
              <a:t>key</a:t>
            </a:r>
            <a:r>
              <a:rPr lang="af-ZA" sz="1700" dirty="0">
                <a:latin typeface="Times New Roman"/>
                <a:cs typeface="Times New Roman"/>
              </a:rPr>
              <a:t> </a:t>
            </a:r>
            <a:r>
              <a:rPr lang="af-ZA" sz="1700" dirty="0" err="1">
                <a:latin typeface="Times New Roman"/>
                <a:cs typeface="Times New Roman"/>
              </a:rPr>
              <a:t>philosophical</a:t>
            </a:r>
            <a:r>
              <a:rPr lang="af-ZA" sz="1700" dirty="0">
                <a:latin typeface="Times New Roman"/>
                <a:cs typeface="Times New Roman"/>
              </a:rPr>
              <a:t> </a:t>
            </a:r>
            <a:r>
              <a:rPr lang="af-ZA" sz="1700" dirty="0" err="1">
                <a:latin typeface="Times New Roman"/>
                <a:cs typeface="Times New Roman"/>
              </a:rPr>
              <a:t>oppositions</a:t>
            </a:r>
            <a:r>
              <a:rPr lang="af-ZA" sz="1700" dirty="0">
                <a:latin typeface="Times New Roman"/>
                <a:cs typeface="Times New Roman"/>
              </a:rPr>
              <a:t> </a:t>
            </a:r>
            <a:r>
              <a:rPr lang="af-ZA" sz="1700" dirty="0" err="1">
                <a:latin typeface="Times New Roman"/>
                <a:cs typeface="Times New Roman"/>
              </a:rPr>
              <a:t>such</a:t>
            </a:r>
            <a:r>
              <a:rPr lang="af-ZA" sz="1700" dirty="0">
                <a:latin typeface="Times New Roman"/>
                <a:cs typeface="Times New Roman"/>
              </a:rPr>
              <a:t> as:</a:t>
            </a:r>
          </a:p>
          <a:p>
            <a:pPr marL="0" indent="0">
              <a:buNone/>
            </a:pPr>
            <a:endParaRPr lang="af-ZA" sz="1700" dirty="0">
              <a:latin typeface="Times New Roman"/>
              <a:cs typeface="Times New Roman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DCE2651-860D-7682-A198-C60E99CD42AE}"/>
              </a:ext>
            </a:extLst>
          </p:cNvPr>
          <p:cNvSpPr txBox="1">
            <a:spLocks/>
          </p:cNvSpPr>
          <p:nvPr/>
        </p:nvSpPr>
        <p:spPr>
          <a:xfrm>
            <a:off x="4917281" y="5049380"/>
            <a:ext cx="3943350" cy="9842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af-ZA" sz="1700">
                <a:latin typeface="Times New Roman"/>
                <a:cs typeface="Times New Roman"/>
              </a:rPr>
              <a:t>- </a:t>
            </a:r>
            <a:r>
              <a:rPr lang="af-ZA" sz="1700" err="1">
                <a:latin typeface="Times New Roman"/>
                <a:cs typeface="Times New Roman"/>
              </a:rPr>
              <a:t>Being</a:t>
            </a:r>
            <a:r>
              <a:rPr lang="af-ZA" sz="1700">
                <a:latin typeface="Times New Roman"/>
                <a:cs typeface="Times New Roman"/>
              </a:rPr>
              <a:t> vs. </a:t>
            </a:r>
            <a:r>
              <a:rPr lang="af-ZA" sz="1700" err="1">
                <a:latin typeface="Times New Roman"/>
                <a:cs typeface="Times New Roman"/>
              </a:rPr>
              <a:t>Consciousness</a:t>
            </a:r>
            <a:endParaRPr lang="en-US" sz="1700" err="1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af-ZA" sz="1700">
                <a:latin typeface="Times New Roman"/>
                <a:cs typeface="Times New Roman"/>
              </a:rPr>
              <a:t>- </a:t>
            </a:r>
            <a:r>
              <a:rPr lang="af-ZA" sz="1700" err="1">
                <a:latin typeface="Times New Roman"/>
                <a:cs typeface="Times New Roman"/>
              </a:rPr>
              <a:t>Being</a:t>
            </a:r>
            <a:r>
              <a:rPr lang="af-ZA" sz="1700">
                <a:latin typeface="Times New Roman"/>
                <a:cs typeface="Times New Roman"/>
              </a:rPr>
              <a:t> vs. </a:t>
            </a:r>
            <a:r>
              <a:rPr lang="af-ZA" sz="1700" err="1">
                <a:latin typeface="Times New Roman"/>
                <a:cs typeface="Times New Roman"/>
              </a:rPr>
              <a:t>Thinking</a:t>
            </a:r>
            <a:endParaRPr lang="en-US" sz="1700" err="1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af-ZA" sz="1700" dirty="0">
                <a:latin typeface="Times New Roman"/>
                <a:cs typeface="Times New Roman"/>
              </a:rPr>
              <a:t>- </a:t>
            </a:r>
            <a:r>
              <a:rPr lang="af-ZA" sz="1700" err="1">
                <a:latin typeface="Times New Roman"/>
                <a:cs typeface="Times New Roman"/>
              </a:rPr>
              <a:t>Being</a:t>
            </a:r>
            <a:r>
              <a:rPr lang="af-ZA" sz="1700" dirty="0">
                <a:latin typeface="Times New Roman"/>
                <a:cs typeface="Times New Roman"/>
              </a:rPr>
              <a:t> vs. </a:t>
            </a:r>
            <a:r>
              <a:rPr lang="af-ZA" sz="1700" err="1">
                <a:latin typeface="Times New Roman"/>
                <a:cs typeface="Times New Roman"/>
              </a:rPr>
              <a:t>Essence</a:t>
            </a:r>
            <a:endParaRPr lang="af-ZA" err="1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af-ZA" sz="3500">
                <a:latin typeface="Times New Roman"/>
                <a:cs typeface="Times New Roman"/>
              </a:rPr>
              <a:t>What It Means to Be Human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r>
              <a:rPr lang="af-ZA" sz="1700">
                <a:latin typeface="Times New Roman"/>
                <a:cs typeface="Times New Roman"/>
              </a:rPr>
              <a:t>Philosophy helps us explore deep questions about life:</a:t>
            </a:r>
          </a:p>
          <a:p>
            <a:pPr marL="0" indent="0">
              <a:buNone/>
            </a:pPr>
            <a:r>
              <a:rPr lang="af-ZA" sz="1700">
                <a:latin typeface="Times New Roman"/>
                <a:cs typeface="Times New Roman"/>
              </a:rPr>
              <a:t>- Birth, death, and existence</a:t>
            </a:r>
          </a:p>
          <a:p>
            <a:pPr marL="0" indent="0">
              <a:buNone/>
            </a:pPr>
            <a:r>
              <a:rPr lang="af-ZA" sz="1700">
                <a:latin typeface="Times New Roman"/>
                <a:cs typeface="Times New Roman"/>
              </a:rPr>
              <a:t>- Free will and personal identity</a:t>
            </a:r>
          </a:p>
          <a:p>
            <a:pPr marL="0" indent="0">
              <a:buNone/>
            </a:pPr>
            <a:r>
              <a:rPr lang="af-ZA" sz="1700">
                <a:latin typeface="Times New Roman"/>
                <a:cs typeface="Times New Roman"/>
              </a:rPr>
              <a:t>- Love, regret, and human agency</a:t>
            </a:r>
          </a:p>
          <a:p>
            <a:r>
              <a:rPr lang="af-ZA" sz="1700">
                <a:latin typeface="Times New Roman"/>
                <a:cs typeface="Times New Roman"/>
              </a:rPr>
              <a:t>Different philosophical traditions approach Being in unique ways.</a:t>
            </a:r>
          </a:p>
        </p:txBody>
      </p:sp>
      <p:pic>
        <p:nvPicPr>
          <p:cNvPr id="4" name="Рисунок 3" descr="Hawta on X: &quot;What does it mean to be human? Chapter 12 of Homunculus manga  by Hideo Yamamoto. This wouldn't be possible without the support of my  Patreon subscribers. All my works">
            <a:extLst>
              <a:ext uri="{FF2B5EF4-FFF2-40B4-BE49-F238E27FC236}">
                <a16:creationId xmlns:a16="http://schemas.microsoft.com/office/drawing/2014/main" id="{F94E5FF8-1E55-4EE9-3C35-1117942E68E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573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548640"/>
            <a:ext cx="2700645" cy="5431536"/>
          </a:xfrm>
        </p:spPr>
        <p:txBody>
          <a:bodyPr>
            <a:normAutofit/>
          </a:bodyPr>
          <a:lstStyle/>
          <a:p>
            <a:r>
              <a:rPr lang="af-ZA" sz="4700">
                <a:latin typeface="Times New Roman"/>
                <a:cs typeface="Times New Roman"/>
              </a:rPr>
              <a:t>Being in Kazakh Thought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347917" y="3261001"/>
            <a:ext cx="4480560" cy="13716"/>
          </a:xfrm>
          <a:custGeom>
            <a:avLst/>
            <a:gdLst>
              <a:gd name="connsiteX0" fmla="*/ 0 w 4480560"/>
              <a:gd name="connsiteY0" fmla="*/ 0 h 13716"/>
              <a:gd name="connsiteX1" fmla="*/ 595274 w 4480560"/>
              <a:gd name="connsiteY1" fmla="*/ 0 h 13716"/>
              <a:gd name="connsiteX2" fmla="*/ 1100938 w 4480560"/>
              <a:gd name="connsiteY2" fmla="*/ 0 h 13716"/>
              <a:gd name="connsiteX3" fmla="*/ 1651406 w 4480560"/>
              <a:gd name="connsiteY3" fmla="*/ 0 h 13716"/>
              <a:gd name="connsiteX4" fmla="*/ 2336292 w 4480560"/>
              <a:gd name="connsiteY4" fmla="*/ 0 h 13716"/>
              <a:gd name="connsiteX5" fmla="*/ 2931566 w 4480560"/>
              <a:gd name="connsiteY5" fmla="*/ 0 h 13716"/>
              <a:gd name="connsiteX6" fmla="*/ 3482035 w 4480560"/>
              <a:gd name="connsiteY6" fmla="*/ 0 h 13716"/>
              <a:gd name="connsiteX7" fmla="*/ 4480560 w 4480560"/>
              <a:gd name="connsiteY7" fmla="*/ 0 h 13716"/>
              <a:gd name="connsiteX8" fmla="*/ 4480560 w 4480560"/>
              <a:gd name="connsiteY8" fmla="*/ 13716 h 13716"/>
              <a:gd name="connsiteX9" fmla="*/ 3840480 w 4480560"/>
              <a:gd name="connsiteY9" fmla="*/ 13716 h 13716"/>
              <a:gd name="connsiteX10" fmla="*/ 3290011 w 4480560"/>
              <a:gd name="connsiteY10" fmla="*/ 13716 h 13716"/>
              <a:gd name="connsiteX11" fmla="*/ 2560320 w 4480560"/>
              <a:gd name="connsiteY11" fmla="*/ 13716 h 13716"/>
              <a:gd name="connsiteX12" fmla="*/ 1965046 w 4480560"/>
              <a:gd name="connsiteY12" fmla="*/ 13716 h 13716"/>
              <a:gd name="connsiteX13" fmla="*/ 1459382 w 4480560"/>
              <a:gd name="connsiteY13" fmla="*/ 13716 h 13716"/>
              <a:gd name="connsiteX14" fmla="*/ 774497 w 4480560"/>
              <a:gd name="connsiteY14" fmla="*/ 13716 h 13716"/>
              <a:gd name="connsiteX15" fmla="*/ 0 w 4480560"/>
              <a:gd name="connsiteY15" fmla="*/ 13716 h 13716"/>
              <a:gd name="connsiteX16" fmla="*/ 0 w 4480560"/>
              <a:gd name="connsiteY16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3716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273" y="3379"/>
                  <a:pt x="4480768" y="9289"/>
                  <a:pt x="4480560" y="13716"/>
                </a:cubicBezTo>
                <a:cubicBezTo>
                  <a:pt x="4314132" y="10352"/>
                  <a:pt x="4028383" y="32060"/>
                  <a:pt x="3840480" y="13716"/>
                </a:cubicBezTo>
                <a:cubicBezTo>
                  <a:pt x="3652577" y="-4628"/>
                  <a:pt x="3547615" y="-1724"/>
                  <a:pt x="3290011" y="13716"/>
                </a:cubicBezTo>
                <a:cubicBezTo>
                  <a:pt x="3032407" y="29156"/>
                  <a:pt x="2830268" y="4147"/>
                  <a:pt x="2560320" y="13716"/>
                </a:cubicBezTo>
                <a:cubicBezTo>
                  <a:pt x="2290372" y="23285"/>
                  <a:pt x="2147422" y="2156"/>
                  <a:pt x="1965046" y="13716"/>
                </a:cubicBezTo>
                <a:cubicBezTo>
                  <a:pt x="1782670" y="25276"/>
                  <a:pt x="1689791" y="36108"/>
                  <a:pt x="1459382" y="13716"/>
                </a:cubicBezTo>
                <a:cubicBezTo>
                  <a:pt x="1228973" y="-8676"/>
                  <a:pt x="915486" y="31929"/>
                  <a:pt x="774497" y="13716"/>
                </a:cubicBezTo>
                <a:cubicBezTo>
                  <a:pt x="633508" y="-4497"/>
                  <a:pt x="361442" y="-15679"/>
                  <a:pt x="0" y="13716"/>
                </a:cubicBezTo>
                <a:cubicBezTo>
                  <a:pt x="-362" y="8190"/>
                  <a:pt x="-434" y="6098"/>
                  <a:pt x="0" y="0"/>
                </a:cubicBezTo>
                <a:close/>
              </a:path>
              <a:path w="4480560" h="13716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0360" y="3832"/>
                  <a:pt x="4481152" y="9314"/>
                  <a:pt x="4480560" y="13716"/>
                </a:cubicBezTo>
                <a:cubicBezTo>
                  <a:pt x="4279652" y="-11422"/>
                  <a:pt x="4200762" y="36994"/>
                  <a:pt x="3930091" y="13716"/>
                </a:cubicBezTo>
                <a:cubicBezTo>
                  <a:pt x="3659420" y="-9562"/>
                  <a:pt x="3456052" y="17722"/>
                  <a:pt x="3290011" y="13716"/>
                </a:cubicBezTo>
                <a:cubicBezTo>
                  <a:pt x="3123970" y="9710"/>
                  <a:pt x="2882392" y="28246"/>
                  <a:pt x="2649931" y="13716"/>
                </a:cubicBezTo>
                <a:cubicBezTo>
                  <a:pt x="2417470" y="-814"/>
                  <a:pt x="2238426" y="2765"/>
                  <a:pt x="2054657" y="13716"/>
                </a:cubicBezTo>
                <a:cubicBezTo>
                  <a:pt x="1870888" y="24667"/>
                  <a:pt x="1566368" y="40468"/>
                  <a:pt x="1324966" y="13716"/>
                </a:cubicBezTo>
                <a:cubicBezTo>
                  <a:pt x="1083564" y="-13036"/>
                  <a:pt x="787410" y="6374"/>
                  <a:pt x="595274" y="13716"/>
                </a:cubicBezTo>
                <a:cubicBezTo>
                  <a:pt x="403138" y="21058"/>
                  <a:pt x="169622" y="5927"/>
                  <a:pt x="0" y="13716"/>
                </a:cubicBezTo>
                <a:cubicBezTo>
                  <a:pt x="-475" y="8699"/>
                  <a:pt x="-565" y="440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844813" y="552091"/>
            <a:ext cx="4668251" cy="5431536"/>
          </a:xfrm>
        </p:spPr>
        <p:txBody>
          <a:bodyPr anchor="ctr">
            <a:normAutofit/>
          </a:bodyPr>
          <a:lstStyle/>
          <a:p>
            <a:r>
              <a:rPr lang="af-ZA" sz="1900">
                <a:latin typeface="Times New Roman"/>
                <a:cs typeface="Times New Roman"/>
              </a:rPr>
              <a:t>The Kazakh understanding of Being includes:</a:t>
            </a:r>
          </a:p>
          <a:p>
            <a:pPr marL="0" indent="0">
              <a:buNone/>
            </a:pPr>
            <a:r>
              <a:rPr lang="af-ZA" sz="1900">
                <a:latin typeface="Times New Roman"/>
                <a:cs typeface="Times New Roman"/>
              </a:rPr>
              <a:t>- The nomadic way of life</a:t>
            </a:r>
          </a:p>
          <a:p>
            <a:pPr marL="0" indent="0">
              <a:buNone/>
            </a:pPr>
            <a:r>
              <a:rPr lang="af-ZA" sz="1900">
                <a:latin typeface="Times New Roman"/>
                <a:cs typeface="Times New Roman"/>
              </a:rPr>
              <a:t>- Patience, perseverance, and adaptability</a:t>
            </a:r>
          </a:p>
          <a:p>
            <a:pPr marL="0" indent="0">
              <a:buNone/>
            </a:pPr>
            <a:r>
              <a:rPr lang="af-ZA" sz="1900">
                <a:latin typeface="Times New Roman"/>
                <a:cs typeface="Times New Roman"/>
              </a:rPr>
              <a:t>- Freedom, peace, and reconciliation</a:t>
            </a:r>
          </a:p>
          <a:p>
            <a:pPr marL="0" indent="0">
              <a:buNone/>
            </a:pPr>
            <a:r>
              <a:rPr lang="af-ZA" sz="1900">
                <a:latin typeface="Times New Roman"/>
                <a:cs typeface="Times New Roman"/>
              </a:rPr>
              <a:t>- Learning from history while moving toward a positive future.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Рисунок 4" descr="Seven Wonders of the Ancient World ‑ List &amp; Timeline | HISTORY">
            <a:extLst>
              <a:ext uri="{FF2B5EF4-FFF2-40B4-BE49-F238E27FC236}">
                <a16:creationId xmlns:a16="http://schemas.microsoft.com/office/drawing/2014/main" id="{A2A4936A-2519-F726-B567-A9CB20872E2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l="13973" r="9695" b="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2493101"/>
            <a:ext cx="3866446" cy="4072044"/>
          </a:xfrm>
        </p:spPr>
        <p:txBody>
          <a:bodyPr anchor="t">
            <a:normAutofit/>
          </a:bodyPr>
          <a:lstStyle/>
          <a:p>
            <a:r>
              <a:rPr lang="af-ZA">
                <a:solidFill>
                  <a:srgbClr val="FFFFFF"/>
                </a:solidFill>
                <a:latin typeface="Times New Roman"/>
                <a:cs typeface="Times New Roman"/>
              </a:rPr>
              <a:t>Being in Ancient Philosophy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9489" y="2378797"/>
            <a:ext cx="3878146" cy="4072043"/>
          </a:xfrm>
        </p:spPr>
        <p:txBody>
          <a:bodyPr>
            <a:normAutofit/>
          </a:bodyPr>
          <a:lstStyle/>
          <a:p>
            <a:r>
              <a:rPr lang="af-ZA" sz="1700">
                <a:solidFill>
                  <a:srgbClr val="FFFFFF"/>
                </a:solidFill>
                <a:latin typeface="Times New Roman"/>
                <a:cs typeface="Times New Roman"/>
              </a:rPr>
              <a:t>The concept of Being appeared in Ancient Greece, especially in the Eleatic school:</a:t>
            </a:r>
          </a:p>
          <a:p>
            <a:pPr marL="0" indent="0">
              <a:buNone/>
            </a:pPr>
            <a:r>
              <a:rPr lang="af-ZA" sz="1700">
                <a:solidFill>
                  <a:srgbClr val="FFFFFF"/>
                </a:solidFill>
                <a:latin typeface="Times New Roman"/>
                <a:cs typeface="Times New Roman"/>
              </a:rPr>
              <a:t>- </a:t>
            </a:r>
            <a:r>
              <a:rPr lang="af-ZA" sz="1700" b="1">
                <a:solidFill>
                  <a:srgbClr val="FFFFFF"/>
                </a:solidFill>
                <a:latin typeface="Times New Roman"/>
                <a:cs typeface="Times New Roman"/>
              </a:rPr>
              <a:t>Parmenides: </a:t>
            </a:r>
            <a:r>
              <a:rPr lang="af-ZA" sz="1700">
                <a:solidFill>
                  <a:srgbClr val="FFFFFF"/>
                </a:solidFill>
                <a:latin typeface="Times New Roman"/>
                <a:cs typeface="Times New Roman"/>
              </a:rPr>
              <a:t>Being is eternal and unchangeable.</a:t>
            </a:r>
          </a:p>
          <a:p>
            <a:pPr marL="0" indent="0">
              <a:buNone/>
            </a:pPr>
            <a:r>
              <a:rPr lang="af-ZA" sz="1700">
                <a:solidFill>
                  <a:srgbClr val="FFFFFF"/>
                </a:solidFill>
                <a:latin typeface="Times New Roman"/>
                <a:cs typeface="Times New Roman"/>
              </a:rPr>
              <a:t>- </a:t>
            </a:r>
            <a:r>
              <a:rPr lang="af-ZA" sz="1700" b="1">
                <a:solidFill>
                  <a:srgbClr val="FFFFFF"/>
                </a:solidFill>
                <a:latin typeface="Times New Roman"/>
                <a:cs typeface="Times New Roman"/>
              </a:rPr>
              <a:t>Heraclitus: </a:t>
            </a:r>
            <a:r>
              <a:rPr lang="af-ZA" sz="1700">
                <a:solidFill>
                  <a:srgbClr val="FFFFFF"/>
                </a:solidFill>
                <a:latin typeface="Times New Roman"/>
                <a:cs typeface="Times New Roman"/>
              </a:rPr>
              <a:t>The Logos is the principle of reality.</a:t>
            </a:r>
          </a:p>
          <a:p>
            <a:pPr marL="0" indent="0">
              <a:buNone/>
            </a:pPr>
            <a:r>
              <a:rPr lang="af-ZA" sz="1700">
                <a:solidFill>
                  <a:srgbClr val="FFFFFF"/>
                </a:solidFill>
                <a:latin typeface="Times New Roman"/>
                <a:cs typeface="Times New Roman"/>
              </a:rPr>
              <a:t>- </a:t>
            </a:r>
            <a:r>
              <a:rPr lang="af-ZA" sz="1700" b="1">
                <a:solidFill>
                  <a:srgbClr val="FFFFFF"/>
                </a:solidFill>
                <a:latin typeface="Times New Roman"/>
                <a:cs typeface="Times New Roman"/>
              </a:rPr>
              <a:t>Pythagoras: </a:t>
            </a:r>
            <a:r>
              <a:rPr lang="af-ZA" sz="1700">
                <a:solidFill>
                  <a:srgbClr val="FFFFFF"/>
                </a:solidFill>
                <a:latin typeface="Times New Roman"/>
                <a:cs typeface="Times New Roman"/>
              </a:rPr>
              <a:t>Numbers form the foundation of the universe.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637B2035-1FCB-439A-B421-095E136C7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6D6CDF-C512-4739-B158-55EE955EF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127" y="-1"/>
            <a:ext cx="9143999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74" y="670559"/>
            <a:ext cx="3512491" cy="2148841"/>
          </a:xfrm>
        </p:spPr>
        <p:txBody>
          <a:bodyPr anchor="t">
            <a:normAutofit/>
          </a:bodyPr>
          <a:lstStyle/>
          <a:p>
            <a:r>
              <a:rPr lang="af-ZA" dirty="0">
                <a:latin typeface="Times New Roman"/>
                <a:cs typeface="Times New Roman"/>
              </a:rPr>
              <a:t>Plato</a:t>
            </a:r>
            <a:r>
              <a:rPr lang="ru-RU" dirty="0">
                <a:latin typeface="Times New Roman"/>
                <a:cs typeface="Times New Roman"/>
              </a:rPr>
              <a:t> </a:t>
            </a:r>
            <a:r>
              <a:rPr lang="af-ZA" dirty="0" err="1">
                <a:latin typeface="Times New Roman"/>
                <a:cs typeface="Times New Roman"/>
              </a:rPr>
              <a:t>and</a:t>
            </a:r>
            <a:r>
              <a:rPr lang="ru-RU" dirty="0">
                <a:latin typeface="Times New Roman"/>
                <a:cs typeface="Times New Roman"/>
              </a:rPr>
              <a:t> </a:t>
            </a:r>
            <a:r>
              <a:rPr lang="af-ZA" dirty="0" err="1">
                <a:latin typeface="Times New Roman"/>
                <a:cs typeface="Times New Roman"/>
              </a:rPr>
              <a:t>Being</a:t>
            </a:r>
            <a:endParaRPr dirty="0" err="1">
              <a:latin typeface="Times New Roman"/>
              <a:cs typeface="Times New Roman"/>
            </a:endParaRPr>
          </a:p>
        </p:txBody>
      </p:sp>
      <p:pic>
        <p:nvPicPr>
          <p:cNvPr id="5" name="Рисунок 4" descr="Why Are We Still Talking About Plato 2,100 Years Later? | HowStuffWorks">
            <a:extLst>
              <a:ext uri="{FF2B5EF4-FFF2-40B4-BE49-F238E27FC236}">
                <a16:creationId xmlns:a16="http://schemas.microsoft.com/office/drawing/2014/main" id="{FC209015-29AF-0E82-59A6-0E42F5DB103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266" r="10244" b="-2"/>
          <a:stretch/>
        </p:blipFill>
        <p:spPr>
          <a:xfrm>
            <a:off x="20" y="3105151"/>
            <a:ext cx="4836298" cy="3752849"/>
          </a:xfrm>
          <a:custGeom>
            <a:avLst/>
            <a:gdLst/>
            <a:ahLst/>
            <a:cxnLst/>
            <a:rect l="l" t="t" r="r" b="b"/>
            <a:pathLst>
              <a:path w="6448424" h="3752849">
                <a:moveTo>
                  <a:pt x="0" y="0"/>
                </a:moveTo>
                <a:lnTo>
                  <a:pt x="137978" y="22215"/>
                </a:lnTo>
                <a:cubicBezTo>
                  <a:pt x="196046" y="32277"/>
                  <a:pt x="252469" y="42437"/>
                  <a:pt x="295660" y="49771"/>
                </a:cubicBezTo>
                <a:cubicBezTo>
                  <a:pt x="364885" y="66610"/>
                  <a:pt x="403214" y="32071"/>
                  <a:pt x="456941" y="65635"/>
                </a:cubicBezTo>
                <a:cubicBezTo>
                  <a:pt x="529612" y="69090"/>
                  <a:pt x="662508" y="71245"/>
                  <a:pt x="731691" y="70501"/>
                </a:cubicBezTo>
                <a:cubicBezTo>
                  <a:pt x="768741" y="62400"/>
                  <a:pt x="808263" y="64633"/>
                  <a:pt x="841820" y="61171"/>
                </a:cubicBezTo>
                <a:cubicBezTo>
                  <a:pt x="958973" y="43639"/>
                  <a:pt x="1009730" y="45863"/>
                  <a:pt x="1068219" y="39136"/>
                </a:cubicBezTo>
                <a:cubicBezTo>
                  <a:pt x="1104329" y="33447"/>
                  <a:pt x="1156536" y="44203"/>
                  <a:pt x="1174190" y="38808"/>
                </a:cubicBezTo>
                <a:cubicBezTo>
                  <a:pt x="1188943" y="36385"/>
                  <a:pt x="1213832" y="14880"/>
                  <a:pt x="1225923" y="34507"/>
                </a:cubicBezTo>
                <a:cubicBezTo>
                  <a:pt x="1305283" y="8501"/>
                  <a:pt x="1319617" y="30839"/>
                  <a:pt x="1385617" y="18003"/>
                </a:cubicBezTo>
                <a:cubicBezTo>
                  <a:pt x="1461876" y="-26747"/>
                  <a:pt x="1519510" y="56342"/>
                  <a:pt x="1563967" y="4638"/>
                </a:cubicBezTo>
                <a:lnTo>
                  <a:pt x="1676634" y="10582"/>
                </a:lnTo>
                <a:lnTo>
                  <a:pt x="1769429" y="20265"/>
                </a:lnTo>
                <a:cubicBezTo>
                  <a:pt x="1790625" y="23534"/>
                  <a:pt x="1880369" y="18448"/>
                  <a:pt x="1900584" y="27732"/>
                </a:cubicBezTo>
                <a:cubicBezTo>
                  <a:pt x="2072430" y="22762"/>
                  <a:pt x="2014935" y="5831"/>
                  <a:pt x="2127041" y="22101"/>
                </a:cubicBezTo>
                <a:cubicBezTo>
                  <a:pt x="2168847" y="65820"/>
                  <a:pt x="2153052" y="28773"/>
                  <a:pt x="2211644" y="44507"/>
                </a:cubicBezTo>
                <a:cubicBezTo>
                  <a:pt x="2211201" y="9921"/>
                  <a:pt x="2277596" y="73686"/>
                  <a:pt x="2299605" y="38004"/>
                </a:cubicBezTo>
                <a:cubicBezTo>
                  <a:pt x="2309570" y="41997"/>
                  <a:pt x="2318531" y="46991"/>
                  <a:pt x="2327359" y="52270"/>
                </a:cubicBezTo>
                <a:lnTo>
                  <a:pt x="2331995" y="55017"/>
                </a:lnTo>
                <a:lnTo>
                  <a:pt x="2353777" y="59755"/>
                </a:lnTo>
                <a:lnTo>
                  <a:pt x="2355893" y="68914"/>
                </a:lnTo>
                <a:lnTo>
                  <a:pt x="2385794" y="81650"/>
                </a:lnTo>
                <a:cubicBezTo>
                  <a:pt x="2397613" y="85211"/>
                  <a:pt x="2411061" y="87627"/>
                  <a:pt x="2427010" y="88184"/>
                </a:cubicBezTo>
                <a:cubicBezTo>
                  <a:pt x="2486314" y="76422"/>
                  <a:pt x="2553170" y="126870"/>
                  <a:pt x="2627153" y="110451"/>
                </a:cubicBezTo>
                <a:cubicBezTo>
                  <a:pt x="2653722" y="107383"/>
                  <a:pt x="2732043" y="116068"/>
                  <a:pt x="2744462" y="128780"/>
                </a:cubicBezTo>
                <a:cubicBezTo>
                  <a:pt x="2760299" y="132873"/>
                  <a:pt x="2780248" y="130843"/>
                  <a:pt x="2785202" y="143610"/>
                </a:cubicBezTo>
                <a:cubicBezTo>
                  <a:pt x="2794558" y="159316"/>
                  <a:pt x="2856498" y="142821"/>
                  <a:pt x="2844667" y="159029"/>
                </a:cubicBezTo>
                <a:cubicBezTo>
                  <a:pt x="2888530" y="147871"/>
                  <a:pt x="2914187" y="181391"/>
                  <a:pt x="2946649" y="192330"/>
                </a:cubicBezTo>
                <a:cubicBezTo>
                  <a:pt x="2981872" y="180417"/>
                  <a:pt x="3015239" y="215115"/>
                  <a:pt x="3088812" y="226485"/>
                </a:cubicBezTo>
                <a:cubicBezTo>
                  <a:pt x="3127734" y="212524"/>
                  <a:pt x="3138301" y="234381"/>
                  <a:pt x="3208669" y="217774"/>
                </a:cubicBezTo>
                <a:cubicBezTo>
                  <a:pt x="3242208" y="219284"/>
                  <a:pt x="3229623" y="233297"/>
                  <a:pt x="3290045" y="235553"/>
                </a:cubicBezTo>
                <a:cubicBezTo>
                  <a:pt x="3399655" y="215239"/>
                  <a:pt x="3444518" y="245862"/>
                  <a:pt x="3529335" y="249571"/>
                </a:cubicBezTo>
                <a:cubicBezTo>
                  <a:pt x="3623697" y="257405"/>
                  <a:pt x="3587652" y="268832"/>
                  <a:pt x="3716766" y="252690"/>
                </a:cubicBezTo>
                <a:cubicBezTo>
                  <a:pt x="3723469" y="267318"/>
                  <a:pt x="3737863" y="269842"/>
                  <a:pt x="3765333" y="266823"/>
                </a:cubicBezTo>
                <a:cubicBezTo>
                  <a:pt x="3810754" y="271601"/>
                  <a:pt x="3792745" y="303866"/>
                  <a:pt x="3846897" y="290090"/>
                </a:cubicBezTo>
                <a:cubicBezTo>
                  <a:pt x="3830941" y="306608"/>
                  <a:pt x="3929114" y="308026"/>
                  <a:pt x="3900217" y="323590"/>
                </a:cubicBezTo>
                <a:cubicBezTo>
                  <a:pt x="3922367" y="343425"/>
                  <a:pt x="3948574" y="318948"/>
                  <a:pt x="3971444" y="336662"/>
                </a:cubicBezTo>
                <a:cubicBezTo>
                  <a:pt x="4002781" y="344193"/>
                  <a:pt x="3960997" y="315419"/>
                  <a:pt x="3997868" y="318867"/>
                </a:cubicBezTo>
                <a:cubicBezTo>
                  <a:pt x="4041159" y="326219"/>
                  <a:pt x="4055435" y="293981"/>
                  <a:pt x="4070852" y="339615"/>
                </a:cubicBezTo>
                <a:cubicBezTo>
                  <a:pt x="4121286" y="335828"/>
                  <a:pt x="4121920" y="355506"/>
                  <a:pt x="4180483" y="373369"/>
                </a:cubicBezTo>
                <a:cubicBezTo>
                  <a:pt x="4211379" y="366707"/>
                  <a:pt x="4230171" y="374664"/>
                  <a:pt x="4246264" y="387458"/>
                </a:cubicBezTo>
                <a:cubicBezTo>
                  <a:pt x="4308508" y="393310"/>
                  <a:pt x="4357326" y="416142"/>
                  <a:pt x="4423169" y="431783"/>
                </a:cubicBezTo>
                <a:lnTo>
                  <a:pt x="4446752" y="435383"/>
                </a:lnTo>
                <a:lnTo>
                  <a:pt x="4446954" y="435566"/>
                </a:lnTo>
                <a:cubicBezTo>
                  <a:pt x="4508528" y="480137"/>
                  <a:pt x="4617740" y="529869"/>
                  <a:pt x="4662523" y="553169"/>
                </a:cubicBezTo>
                <a:cubicBezTo>
                  <a:pt x="4720320" y="547046"/>
                  <a:pt x="4678644" y="560102"/>
                  <a:pt x="4715641" y="575354"/>
                </a:cubicBezTo>
                <a:cubicBezTo>
                  <a:pt x="4682056" y="593278"/>
                  <a:pt x="4768370" y="586520"/>
                  <a:pt x="4742071" y="614016"/>
                </a:cubicBezTo>
                <a:cubicBezTo>
                  <a:pt x="4749637" y="615922"/>
                  <a:pt x="4757797" y="616899"/>
                  <a:pt x="4766183" y="617675"/>
                </a:cubicBezTo>
                <a:lnTo>
                  <a:pt x="4770562" y="618094"/>
                </a:lnTo>
                <a:lnTo>
                  <a:pt x="4783240" y="624350"/>
                </a:lnTo>
                <a:lnTo>
                  <a:pt x="4792882" y="620401"/>
                </a:lnTo>
                <a:lnTo>
                  <a:pt x="4816310" y="625721"/>
                </a:lnTo>
                <a:cubicBezTo>
                  <a:pt x="4824144" y="628595"/>
                  <a:pt x="4831482" y="632720"/>
                  <a:pt x="4837953" y="638824"/>
                </a:cubicBezTo>
                <a:cubicBezTo>
                  <a:pt x="4848645" y="668753"/>
                  <a:pt x="4922266" y="669148"/>
                  <a:pt x="4933914" y="707398"/>
                </a:cubicBezTo>
                <a:cubicBezTo>
                  <a:pt x="4940833" y="719653"/>
                  <a:pt x="4978358" y="746502"/>
                  <a:pt x="4995259" y="744825"/>
                </a:cubicBezTo>
                <a:cubicBezTo>
                  <a:pt x="5005107" y="749034"/>
                  <a:pt x="5010567" y="758092"/>
                  <a:pt x="5024744" y="753396"/>
                </a:cubicBezTo>
                <a:cubicBezTo>
                  <a:pt x="5047511" y="761361"/>
                  <a:pt x="5109162" y="783016"/>
                  <a:pt x="5131877" y="792613"/>
                </a:cubicBezTo>
                <a:cubicBezTo>
                  <a:pt x="5132671" y="802792"/>
                  <a:pt x="5144554" y="806683"/>
                  <a:pt x="5161031" y="810975"/>
                </a:cubicBezTo>
                <a:lnTo>
                  <a:pt x="5176815" y="815342"/>
                </a:lnTo>
                <a:lnTo>
                  <a:pt x="5180064" y="831233"/>
                </a:lnTo>
                <a:cubicBezTo>
                  <a:pt x="5202966" y="819270"/>
                  <a:pt x="5188976" y="863361"/>
                  <a:pt x="5215059" y="865080"/>
                </a:cubicBezTo>
                <a:cubicBezTo>
                  <a:pt x="5235765" y="864786"/>
                  <a:pt x="5236347" y="878098"/>
                  <a:pt x="5245643" y="887119"/>
                </a:cubicBezTo>
                <a:cubicBezTo>
                  <a:pt x="5267660" y="891609"/>
                  <a:pt x="5295742" y="939348"/>
                  <a:pt x="5295952" y="957174"/>
                </a:cubicBezTo>
                <a:cubicBezTo>
                  <a:pt x="5284322" y="1008946"/>
                  <a:pt x="5374979" y="1038019"/>
                  <a:pt x="5367826" y="1079140"/>
                </a:cubicBezTo>
                <a:cubicBezTo>
                  <a:pt x="5371668" y="1089190"/>
                  <a:pt x="5377921" y="1097135"/>
                  <a:pt x="5385646" y="1103730"/>
                </a:cubicBezTo>
                <a:lnTo>
                  <a:pt x="5410965" y="1119397"/>
                </a:lnTo>
                <a:lnTo>
                  <a:pt x="5436960" y="1130910"/>
                </a:lnTo>
                <a:lnTo>
                  <a:pt x="5442083" y="1133134"/>
                </a:lnTo>
                <a:cubicBezTo>
                  <a:pt x="5451910" y="1137346"/>
                  <a:pt x="5457170" y="1169188"/>
                  <a:pt x="5465219" y="1174479"/>
                </a:cubicBezTo>
                <a:cubicBezTo>
                  <a:pt x="5488744" y="1195184"/>
                  <a:pt x="5467141" y="1223401"/>
                  <a:pt x="5488171" y="1238604"/>
                </a:cubicBezTo>
                <a:cubicBezTo>
                  <a:pt x="5523491" y="1271811"/>
                  <a:pt x="5486623" y="1305961"/>
                  <a:pt x="5562172" y="1320840"/>
                </a:cubicBezTo>
                <a:cubicBezTo>
                  <a:pt x="5601634" y="1385316"/>
                  <a:pt x="5636528" y="1453139"/>
                  <a:pt x="5686905" y="1512529"/>
                </a:cubicBezTo>
                <a:cubicBezTo>
                  <a:pt x="5729049" y="1575678"/>
                  <a:pt x="5699691" y="1553768"/>
                  <a:pt x="5748726" y="1623716"/>
                </a:cubicBezTo>
                <a:cubicBezTo>
                  <a:pt x="5783098" y="1689734"/>
                  <a:pt x="5789710" y="1639740"/>
                  <a:pt x="5842593" y="1726595"/>
                </a:cubicBezTo>
                <a:cubicBezTo>
                  <a:pt x="5837824" y="1733043"/>
                  <a:pt x="5862023" y="1845188"/>
                  <a:pt x="5861042" y="1851837"/>
                </a:cubicBezTo>
                <a:cubicBezTo>
                  <a:pt x="5874156" y="1887981"/>
                  <a:pt x="5901790" y="1919218"/>
                  <a:pt x="5921290" y="1943460"/>
                </a:cubicBezTo>
                <a:lnTo>
                  <a:pt x="5978046" y="1997284"/>
                </a:lnTo>
                <a:lnTo>
                  <a:pt x="5992479" y="2056720"/>
                </a:lnTo>
                <a:cubicBezTo>
                  <a:pt x="6011078" y="2079033"/>
                  <a:pt x="6072687" y="2117397"/>
                  <a:pt x="6089639" y="2131171"/>
                </a:cubicBezTo>
                <a:lnTo>
                  <a:pt x="6094199" y="2139379"/>
                </a:lnTo>
                <a:lnTo>
                  <a:pt x="6094822" y="2139386"/>
                </a:lnTo>
                <a:cubicBezTo>
                  <a:pt x="6096947" y="2140841"/>
                  <a:pt x="6098876" y="2143416"/>
                  <a:pt x="6100692" y="2147736"/>
                </a:cubicBezTo>
                <a:lnTo>
                  <a:pt x="6102516" y="2154343"/>
                </a:lnTo>
                <a:lnTo>
                  <a:pt x="6111361" y="2170264"/>
                </a:lnTo>
                <a:lnTo>
                  <a:pt x="6215475" y="2270153"/>
                </a:lnTo>
                <a:lnTo>
                  <a:pt x="6255966" y="2335401"/>
                </a:lnTo>
                <a:lnTo>
                  <a:pt x="6272711" y="2385144"/>
                </a:lnTo>
                <a:cubicBezTo>
                  <a:pt x="6282320" y="2406495"/>
                  <a:pt x="6299066" y="2405139"/>
                  <a:pt x="6304347" y="2439388"/>
                </a:cubicBezTo>
                <a:cubicBezTo>
                  <a:pt x="6297131" y="2486231"/>
                  <a:pt x="6325530" y="2500962"/>
                  <a:pt x="6326729" y="2549400"/>
                </a:cubicBezTo>
                <a:cubicBezTo>
                  <a:pt x="6325926" y="2572066"/>
                  <a:pt x="6339111" y="2599957"/>
                  <a:pt x="6344663" y="2628839"/>
                </a:cubicBezTo>
                <a:lnTo>
                  <a:pt x="6375811" y="2639204"/>
                </a:lnTo>
                <a:cubicBezTo>
                  <a:pt x="6375427" y="2643533"/>
                  <a:pt x="6375041" y="2647863"/>
                  <a:pt x="6374657" y="2652193"/>
                </a:cubicBezTo>
                <a:cubicBezTo>
                  <a:pt x="6373555" y="2658134"/>
                  <a:pt x="6371943" y="2662665"/>
                  <a:pt x="6369740" y="2664642"/>
                </a:cubicBezTo>
                <a:cubicBezTo>
                  <a:pt x="6368032" y="2674540"/>
                  <a:pt x="6371528" y="2686899"/>
                  <a:pt x="6361964" y="2690172"/>
                </a:cubicBezTo>
                <a:cubicBezTo>
                  <a:pt x="6350507" y="2696218"/>
                  <a:pt x="6369375" y="2734440"/>
                  <a:pt x="6355511" y="2727335"/>
                </a:cubicBezTo>
                <a:cubicBezTo>
                  <a:pt x="6358746" y="2734104"/>
                  <a:pt x="6360434" y="2742096"/>
                  <a:pt x="6361058" y="2750592"/>
                </a:cubicBezTo>
                <a:cubicBezTo>
                  <a:pt x="6361013" y="2751998"/>
                  <a:pt x="6360970" y="2753408"/>
                  <a:pt x="6360926" y="2754814"/>
                </a:cubicBezTo>
                <a:lnTo>
                  <a:pt x="6339285" y="2810353"/>
                </a:lnTo>
                <a:cubicBezTo>
                  <a:pt x="6360091" y="2854187"/>
                  <a:pt x="6313103" y="2870086"/>
                  <a:pt x="6325672" y="2908809"/>
                </a:cubicBezTo>
                <a:cubicBezTo>
                  <a:pt x="6341563" y="2966972"/>
                  <a:pt x="6291836" y="2935388"/>
                  <a:pt x="6333498" y="3009772"/>
                </a:cubicBezTo>
                <a:cubicBezTo>
                  <a:pt x="6345476" y="3039254"/>
                  <a:pt x="6345955" y="3068963"/>
                  <a:pt x="6334947" y="3095405"/>
                </a:cubicBezTo>
                <a:lnTo>
                  <a:pt x="6344768" y="3155941"/>
                </a:lnTo>
                <a:cubicBezTo>
                  <a:pt x="6348643" y="3153663"/>
                  <a:pt x="6311793" y="3186588"/>
                  <a:pt x="6314754" y="3197987"/>
                </a:cubicBezTo>
                <a:cubicBezTo>
                  <a:pt x="6318695" y="3221971"/>
                  <a:pt x="6319257" y="3226752"/>
                  <a:pt x="6304230" y="3239690"/>
                </a:cubicBezTo>
                <a:cubicBezTo>
                  <a:pt x="6306321" y="3248567"/>
                  <a:pt x="6307305" y="3254005"/>
                  <a:pt x="6308837" y="3264003"/>
                </a:cubicBezTo>
                <a:cubicBezTo>
                  <a:pt x="6301812" y="3288243"/>
                  <a:pt x="6298529" y="3302527"/>
                  <a:pt x="6309285" y="3324103"/>
                </a:cubicBezTo>
                <a:cubicBezTo>
                  <a:pt x="6301188" y="3343007"/>
                  <a:pt x="6329285" y="3359307"/>
                  <a:pt x="6342503" y="3405661"/>
                </a:cubicBezTo>
                <a:cubicBezTo>
                  <a:pt x="6338012" y="3447477"/>
                  <a:pt x="6408325" y="3505721"/>
                  <a:pt x="6401531" y="3550593"/>
                </a:cubicBezTo>
                <a:cubicBezTo>
                  <a:pt x="6395655" y="3579549"/>
                  <a:pt x="6423437" y="3594758"/>
                  <a:pt x="6427705" y="3624684"/>
                </a:cubicBezTo>
                <a:cubicBezTo>
                  <a:pt x="6416402" y="3629199"/>
                  <a:pt x="6435787" y="3639516"/>
                  <a:pt x="6448424" y="3657106"/>
                </a:cubicBezTo>
                <a:lnTo>
                  <a:pt x="6444014" y="3752742"/>
                </a:lnTo>
                <a:cubicBezTo>
                  <a:pt x="6443990" y="3752777"/>
                  <a:pt x="6443967" y="3752813"/>
                  <a:pt x="6443946" y="3752849"/>
                </a:cubicBezTo>
                <a:lnTo>
                  <a:pt x="0" y="3752849"/>
                </a:ln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7759" y="1749265"/>
            <a:ext cx="3416836" cy="544507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af-ZA" sz="2400" dirty="0">
                <a:latin typeface="Times New Roman"/>
                <a:cs typeface="Times New Roman"/>
              </a:rPr>
              <a:t>- Plato </a:t>
            </a:r>
            <a:r>
              <a:rPr lang="af-ZA" sz="2400" err="1">
                <a:latin typeface="Times New Roman"/>
                <a:cs typeface="Times New Roman"/>
              </a:rPr>
              <a:t>saw</a:t>
            </a:r>
            <a:r>
              <a:rPr lang="af-ZA" sz="2400" dirty="0">
                <a:latin typeface="Times New Roman"/>
                <a:cs typeface="Times New Roman"/>
              </a:rPr>
              <a:t> </a:t>
            </a:r>
            <a:r>
              <a:rPr lang="af-ZA" sz="2400" err="1">
                <a:latin typeface="Times New Roman"/>
                <a:cs typeface="Times New Roman"/>
              </a:rPr>
              <a:t>Being</a:t>
            </a:r>
            <a:r>
              <a:rPr lang="af-ZA" sz="2400" dirty="0">
                <a:latin typeface="Times New Roman"/>
                <a:cs typeface="Times New Roman"/>
              </a:rPr>
              <a:t> as a </a:t>
            </a:r>
            <a:r>
              <a:rPr lang="af-ZA" sz="2400" err="1">
                <a:latin typeface="Times New Roman"/>
                <a:cs typeface="Times New Roman"/>
              </a:rPr>
              <a:t>world</a:t>
            </a:r>
            <a:r>
              <a:rPr lang="af-ZA" sz="2400" dirty="0">
                <a:latin typeface="Times New Roman"/>
                <a:cs typeface="Times New Roman"/>
              </a:rPr>
              <a:t> of </a:t>
            </a:r>
            <a:r>
              <a:rPr lang="af-ZA" sz="2400" b="1" err="1">
                <a:latin typeface="Times New Roman"/>
                <a:cs typeface="Times New Roman"/>
              </a:rPr>
              <a:t>ideas</a:t>
            </a:r>
            <a:r>
              <a:rPr lang="af-ZA" sz="2400" b="1" dirty="0">
                <a:latin typeface="Times New Roman"/>
                <a:cs typeface="Times New Roman"/>
              </a:rPr>
              <a:t> </a:t>
            </a:r>
            <a:r>
              <a:rPr lang="af-ZA" sz="2400" dirty="0">
                <a:latin typeface="Times New Roman"/>
                <a:cs typeface="Times New Roman"/>
              </a:rPr>
              <a:t>(</a:t>
            </a:r>
            <a:r>
              <a:rPr lang="af-ZA" sz="2400" err="1">
                <a:latin typeface="Times New Roman"/>
                <a:cs typeface="Times New Roman"/>
              </a:rPr>
              <a:t>forms</a:t>
            </a:r>
            <a:r>
              <a:rPr lang="af-ZA" sz="2400" dirty="0">
                <a:latin typeface="Times New Roman"/>
                <a:cs typeface="Times New Roman"/>
              </a:rPr>
              <a:t>).</a:t>
            </a:r>
          </a:p>
          <a:p>
            <a:pPr marL="0" indent="0">
              <a:buNone/>
            </a:pPr>
            <a:r>
              <a:rPr lang="af-ZA" sz="2400" dirty="0">
                <a:latin typeface="Times New Roman"/>
                <a:cs typeface="Times New Roman"/>
              </a:rPr>
              <a:t>- </a:t>
            </a:r>
            <a:r>
              <a:rPr lang="af-ZA" sz="2400" err="1">
                <a:latin typeface="Times New Roman"/>
                <a:cs typeface="Times New Roman"/>
              </a:rPr>
              <a:t>The</a:t>
            </a:r>
            <a:r>
              <a:rPr lang="af-ZA" sz="2400" dirty="0">
                <a:latin typeface="Times New Roman"/>
                <a:cs typeface="Times New Roman"/>
              </a:rPr>
              <a:t> </a:t>
            </a:r>
            <a:r>
              <a:rPr lang="af-ZA" sz="2400" err="1">
                <a:latin typeface="Times New Roman"/>
                <a:cs typeface="Times New Roman"/>
              </a:rPr>
              <a:t>physical</a:t>
            </a:r>
            <a:r>
              <a:rPr lang="af-ZA" sz="2400" dirty="0">
                <a:latin typeface="Times New Roman"/>
                <a:cs typeface="Times New Roman"/>
              </a:rPr>
              <a:t> </a:t>
            </a:r>
            <a:r>
              <a:rPr lang="af-ZA" sz="2400" err="1">
                <a:latin typeface="Times New Roman"/>
                <a:cs typeface="Times New Roman"/>
              </a:rPr>
              <a:t>world</a:t>
            </a:r>
            <a:r>
              <a:rPr lang="af-ZA" sz="2400" dirty="0">
                <a:latin typeface="Times New Roman"/>
                <a:cs typeface="Times New Roman"/>
              </a:rPr>
              <a:t> is </a:t>
            </a:r>
            <a:r>
              <a:rPr lang="af-ZA" sz="2400" err="1">
                <a:latin typeface="Times New Roman"/>
                <a:cs typeface="Times New Roman"/>
              </a:rPr>
              <a:t>only</a:t>
            </a:r>
            <a:r>
              <a:rPr lang="af-ZA" sz="2400" dirty="0">
                <a:latin typeface="Times New Roman"/>
                <a:cs typeface="Times New Roman"/>
              </a:rPr>
              <a:t> a </a:t>
            </a:r>
            <a:r>
              <a:rPr lang="af-ZA" sz="2400" err="1">
                <a:latin typeface="Times New Roman"/>
                <a:cs typeface="Times New Roman"/>
              </a:rPr>
              <a:t>reflection</a:t>
            </a:r>
            <a:r>
              <a:rPr lang="af-ZA" sz="2400" dirty="0">
                <a:latin typeface="Times New Roman"/>
                <a:cs typeface="Times New Roman"/>
              </a:rPr>
              <a:t> of </a:t>
            </a:r>
            <a:r>
              <a:rPr lang="af-ZA" sz="2400" err="1">
                <a:latin typeface="Times New Roman"/>
                <a:cs typeface="Times New Roman"/>
              </a:rPr>
              <a:t>the</a:t>
            </a:r>
            <a:r>
              <a:rPr lang="af-ZA" sz="2400" dirty="0">
                <a:latin typeface="Times New Roman"/>
                <a:cs typeface="Times New Roman"/>
              </a:rPr>
              <a:t> </a:t>
            </a:r>
            <a:r>
              <a:rPr lang="af-ZA" sz="2400" err="1">
                <a:latin typeface="Times New Roman"/>
                <a:cs typeface="Times New Roman"/>
              </a:rPr>
              <a:t>true</a:t>
            </a:r>
            <a:r>
              <a:rPr lang="af-ZA" sz="2400" dirty="0">
                <a:latin typeface="Times New Roman"/>
                <a:cs typeface="Times New Roman"/>
              </a:rPr>
              <a:t>, </a:t>
            </a:r>
            <a:r>
              <a:rPr lang="af-ZA" sz="2400" err="1">
                <a:latin typeface="Times New Roman"/>
                <a:cs typeface="Times New Roman"/>
              </a:rPr>
              <a:t>eternal</a:t>
            </a:r>
            <a:r>
              <a:rPr lang="af-ZA" sz="2400" dirty="0">
                <a:latin typeface="Times New Roman"/>
                <a:cs typeface="Times New Roman"/>
              </a:rPr>
              <a:t> </a:t>
            </a:r>
            <a:r>
              <a:rPr lang="af-ZA" sz="2400" err="1">
                <a:latin typeface="Times New Roman"/>
                <a:cs typeface="Times New Roman"/>
              </a:rPr>
              <a:t>forms</a:t>
            </a:r>
            <a:r>
              <a:rPr lang="af-ZA" sz="2400" dirty="0">
                <a:latin typeface="Times New Roman"/>
                <a:cs typeface="Times New Roman"/>
              </a:rPr>
              <a:t>.</a:t>
            </a:r>
          </a:p>
          <a:p>
            <a:pPr marL="0" indent="0">
              <a:buNone/>
            </a:pPr>
            <a:r>
              <a:rPr lang="af-ZA" sz="2400" dirty="0">
                <a:latin typeface="Times New Roman"/>
                <a:cs typeface="Times New Roman"/>
              </a:rPr>
              <a:t>- </a:t>
            </a:r>
            <a:r>
              <a:rPr lang="af-ZA" sz="2400" err="1">
                <a:latin typeface="Times New Roman"/>
                <a:cs typeface="Times New Roman"/>
              </a:rPr>
              <a:t>Truth</a:t>
            </a:r>
            <a:r>
              <a:rPr lang="af-ZA" sz="2400" dirty="0">
                <a:latin typeface="Times New Roman"/>
                <a:cs typeface="Times New Roman"/>
              </a:rPr>
              <a:t> </a:t>
            </a:r>
            <a:r>
              <a:rPr lang="af-ZA" sz="2400" err="1">
                <a:latin typeface="Times New Roman"/>
                <a:cs typeface="Times New Roman"/>
              </a:rPr>
              <a:t>and</a:t>
            </a:r>
            <a:r>
              <a:rPr lang="af-ZA" sz="2400" dirty="0">
                <a:latin typeface="Times New Roman"/>
                <a:cs typeface="Times New Roman"/>
              </a:rPr>
              <a:t> </a:t>
            </a:r>
            <a:r>
              <a:rPr lang="af-ZA" sz="2400" err="1">
                <a:latin typeface="Times New Roman"/>
                <a:cs typeface="Times New Roman"/>
              </a:rPr>
              <a:t>knowledge</a:t>
            </a:r>
            <a:r>
              <a:rPr lang="af-ZA" sz="2400" dirty="0">
                <a:latin typeface="Times New Roman"/>
                <a:cs typeface="Times New Roman"/>
              </a:rPr>
              <a:t> </a:t>
            </a:r>
            <a:r>
              <a:rPr lang="af-ZA" sz="2400" err="1">
                <a:latin typeface="Times New Roman"/>
                <a:cs typeface="Times New Roman"/>
              </a:rPr>
              <a:t>come</a:t>
            </a:r>
            <a:r>
              <a:rPr lang="af-ZA" sz="2400" dirty="0">
                <a:latin typeface="Times New Roman"/>
                <a:cs typeface="Times New Roman"/>
              </a:rPr>
              <a:t> </a:t>
            </a:r>
            <a:r>
              <a:rPr lang="af-ZA" sz="2400" err="1">
                <a:latin typeface="Times New Roman"/>
                <a:cs typeface="Times New Roman"/>
              </a:rPr>
              <a:t>from</a:t>
            </a:r>
            <a:r>
              <a:rPr lang="af-ZA" sz="2400" dirty="0">
                <a:latin typeface="Times New Roman"/>
                <a:cs typeface="Times New Roman"/>
              </a:rPr>
              <a:t> </a:t>
            </a:r>
            <a:r>
              <a:rPr lang="af-ZA" sz="2400" err="1">
                <a:latin typeface="Times New Roman"/>
                <a:cs typeface="Times New Roman"/>
              </a:rPr>
              <a:t>understanding</a:t>
            </a:r>
            <a:r>
              <a:rPr lang="af-ZA" sz="2400" dirty="0">
                <a:latin typeface="Times New Roman"/>
                <a:cs typeface="Times New Roman"/>
              </a:rPr>
              <a:t> </a:t>
            </a:r>
            <a:r>
              <a:rPr lang="af-ZA" sz="2400" err="1">
                <a:latin typeface="Times New Roman"/>
                <a:cs typeface="Times New Roman"/>
              </a:rPr>
              <a:t>these</a:t>
            </a:r>
            <a:r>
              <a:rPr lang="af-ZA" sz="2400" dirty="0">
                <a:latin typeface="Times New Roman"/>
                <a:cs typeface="Times New Roman"/>
              </a:rPr>
              <a:t> </a:t>
            </a:r>
            <a:r>
              <a:rPr lang="af-ZA" sz="2400" err="1">
                <a:latin typeface="Times New Roman"/>
                <a:cs typeface="Times New Roman"/>
              </a:rPr>
              <a:t>higher</a:t>
            </a:r>
            <a:r>
              <a:rPr lang="af-ZA" sz="2400" dirty="0">
                <a:latin typeface="Times New Roman"/>
                <a:cs typeface="Times New Roman"/>
              </a:rPr>
              <a:t> </a:t>
            </a:r>
            <a:r>
              <a:rPr lang="af-ZA" sz="2400" err="1">
                <a:latin typeface="Times New Roman"/>
                <a:cs typeface="Times New Roman"/>
              </a:rPr>
              <a:t>forms</a:t>
            </a:r>
            <a:r>
              <a:rPr lang="af-ZA" sz="2400" dirty="0">
                <a:latin typeface="Times New Roman"/>
                <a:cs typeface="Times New Roman"/>
              </a:rPr>
              <a:t>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 descr="What Was Aristotle's Opinion on Metaphysics?">
            <a:extLst>
              <a:ext uri="{FF2B5EF4-FFF2-40B4-BE49-F238E27FC236}">
                <a16:creationId xmlns:a16="http://schemas.microsoft.com/office/drawing/2014/main" id="{BD8F1BBA-E61E-FE09-9C08-2CF226AA16F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195" r="-1" b="-1"/>
          <a:stretch/>
        </p:blipFill>
        <p:spPr>
          <a:xfrm>
            <a:off x="20" y="10"/>
            <a:ext cx="7252212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3764" y="0"/>
            <a:ext cx="530023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77257" y="2512782"/>
            <a:ext cx="3666742" cy="37427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af-ZA" sz="2000" dirty="0">
                <a:latin typeface="Times New Roman"/>
                <a:cs typeface="Times New Roman"/>
              </a:rPr>
              <a:t>- Aristotle </a:t>
            </a:r>
            <a:r>
              <a:rPr lang="af-ZA" sz="2000" err="1">
                <a:latin typeface="Times New Roman"/>
                <a:cs typeface="Times New Roman"/>
              </a:rPr>
              <a:t>rejected</a:t>
            </a:r>
            <a:r>
              <a:rPr lang="af-ZA" sz="2000" dirty="0">
                <a:latin typeface="Times New Roman"/>
                <a:cs typeface="Times New Roman"/>
              </a:rPr>
              <a:t> </a:t>
            </a:r>
            <a:r>
              <a:rPr lang="af-ZA" sz="2000" err="1">
                <a:latin typeface="Times New Roman"/>
                <a:cs typeface="Times New Roman"/>
              </a:rPr>
              <a:t>the</a:t>
            </a:r>
            <a:r>
              <a:rPr lang="af-ZA" sz="2000" dirty="0">
                <a:latin typeface="Times New Roman"/>
                <a:cs typeface="Times New Roman"/>
              </a:rPr>
              <a:t> </a:t>
            </a:r>
            <a:r>
              <a:rPr lang="af-ZA" sz="2000" err="1">
                <a:latin typeface="Times New Roman"/>
                <a:cs typeface="Times New Roman"/>
              </a:rPr>
              <a:t>idea</a:t>
            </a:r>
            <a:r>
              <a:rPr lang="af-ZA" sz="2000" dirty="0">
                <a:latin typeface="Times New Roman"/>
                <a:cs typeface="Times New Roman"/>
              </a:rPr>
              <a:t> of </a:t>
            </a:r>
            <a:r>
              <a:rPr lang="af-ZA" sz="2000" err="1">
                <a:latin typeface="Times New Roman"/>
                <a:cs typeface="Times New Roman"/>
              </a:rPr>
              <a:t>Being</a:t>
            </a:r>
            <a:r>
              <a:rPr lang="af-ZA" sz="2000" dirty="0">
                <a:latin typeface="Times New Roman"/>
                <a:cs typeface="Times New Roman"/>
              </a:rPr>
              <a:t> as </a:t>
            </a:r>
            <a:r>
              <a:rPr lang="af-ZA" sz="2000" err="1">
                <a:latin typeface="Times New Roman"/>
                <a:cs typeface="Times New Roman"/>
              </a:rPr>
              <a:t>the</a:t>
            </a:r>
            <a:r>
              <a:rPr lang="af-ZA" sz="2000" dirty="0">
                <a:latin typeface="Times New Roman"/>
                <a:cs typeface="Times New Roman"/>
              </a:rPr>
              <a:t> </a:t>
            </a:r>
            <a:r>
              <a:rPr lang="af-ZA" sz="2000" err="1">
                <a:latin typeface="Times New Roman"/>
                <a:cs typeface="Times New Roman"/>
              </a:rPr>
              <a:t>highest</a:t>
            </a:r>
            <a:r>
              <a:rPr lang="af-ZA" sz="2000" dirty="0">
                <a:latin typeface="Times New Roman"/>
                <a:cs typeface="Times New Roman"/>
              </a:rPr>
              <a:t> </a:t>
            </a:r>
            <a:r>
              <a:rPr lang="af-ZA" sz="2000" err="1">
                <a:latin typeface="Times New Roman"/>
                <a:cs typeface="Times New Roman"/>
              </a:rPr>
              <a:t>concept</a:t>
            </a:r>
            <a:r>
              <a:rPr lang="af-ZA" sz="2000" dirty="0">
                <a:latin typeface="Times New Roman"/>
                <a:cs typeface="Times New Roman"/>
              </a:rPr>
              <a:t>.</a:t>
            </a:r>
          </a:p>
          <a:p>
            <a:pPr marL="0" indent="0">
              <a:buNone/>
            </a:pPr>
            <a:r>
              <a:rPr lang="af-ZA" sz="2000" dirty="0">
                <a:latin typeface="Times New Roman"/>
                <a:cs typeface="Times New Roman"/>
              </a:rPr>
              <a:t>- He </a:t>
            </a:r>
            <a:r>
              <a:rPr lang="af-ZA" sz="2000" err="1">
                <a:latin typeface="Times New Roman"/>
                <a:cs typeface="Times New Roman"/>
              </a:rPr>
              <a:t>identified</a:t>
            </a:r>
            <a:r>
              <a:rPr lang="af-ZA" sz="2000" dirty="0">
                <a:latin typeface="Times New Roman"/>
                <a:cs typeface="Times New Roman"/>
              </a:rPr>
              <a:t> </a:t>
            </a:r>
            <a:r>
              <a:rPr lang="af-ZA" sz="2000" err="1">
                <a:latin typeface="Times New Roman"/>
                <a:cs typeface="Times New Roman"/>
              </a:rPr>
              <a:t>Being</a:t>
            </a:r>
            <a:r>
              <a:rPr lang="af-ZA" sz="2000" dirty="0">
                <a:latin typeface="Times New Roman"/>
                <a:cs typeface="Times New Roman"/>
              </a:rPr>
              <a:t> </a:t>
            </a:r>
            <a:r>
              <a:rPr lang="af-ZA" sz="2000" err="1">
                <a:latin typeface="Times New Roman"/>
                <a:cs typeface="Times New Roman"/>
              </a:rPr>
              <a:t>with</a:t>
            </a:r>
            <a:r>
              <a:rPr lang="af-ZA" sz="2000" dirty="0">
                <a:latin typeface="Times New Roman"/>
                <a:cs typeface="Times New Roman"/>
              </a:rPr>
              <a:t> </a:t>
            </a:r>
            <a:r>
              <a:rPr lang="af-ZA" sz="2000" b="1" err="1">
                <a:latin typeface="Times New Roman"/>
                <a:cs typeface="Times New Roman"/>
              </a:rPr>
              <a:t>substance</a:t>
            </a:r>
            <a:r>
              <a:rPr lang="af-ZA" sz="2000" b="1" dirty="0">
                <a:latin typeface="Times New Roman"/>
                <a:cs typeface="Times New Roman"/>
              </a:rPr>
              <a:t> </a:t>
            </a:r>
            <a:r>
              <a:rPr lang="af-ZA" sz="2000" b="1" err="1">
                <a:latin typeface="Times New Roman"/>
                <a:cs typeface="Times New Roman"/>
              </a:rPr>
              <a:t>and</a:t>
            </a:r>
            <a:r>
              <a:rPr lang="af-ZA" sz="2000" b="1" dirty="0">
                <a:latin typeface="Times New Roman"/>
                <a:cs typeface="Times New Roman"/>
              </a:rPr>
              <a:t> </a:t>
            </a:r>
            <a:r>
              <a:rPr lang="af-ZA" sz="2000" b="1" err="1">
                <a:latin typeface="Times New Roman"/>
                <a:cs typeface="Times New Roman"/>
              </a:rPr>
              <a:t>essence</a:t>
            </a:r>
            <a:r>
              <a:rPr lang="af-ZA" sz="2000" b="1" dirty="0">
                <a:latin typeface="Times New Roman"/>
                <a:cs typeface="Times New Roman"/>
              </a:rPr>
              <a:t>.</a:t>
            </a:r>
          </a:p>
          <a:p>
            <a:pPr marL="0" indent="0">
              <a:buNone/>
            </a:pPr>
            <a:r>
              <a:rPr lang="af-ZA" sz="2000" dirty="0">
                <a:latin typeface="Times New Roman"/>
                <a:cs typeface="Times New Roman"/>
              </a:rPr>
              <a:t>- He </a:t>
            </a:r>
            <a:r>
              <a:rPr lang="af-ZA" sz="2000" err="1">
                <a:latin typeface="Times New Roman"/>
                <a:cs typeface="Times New Roman"/>
              </a:rPr>
              <a:t>analyzed</a:t>
            </a:r>
            <a:r>
              <a:rPr lang="af-ZA" sz="2000" dirty="0">
                <a:latin typeface="Times New Roman"/>
                <a:cs typeface="Times New Roman"/>
              </a:rPr>
              <a:t> </a:t>
            </a:r>
            <a:r>
              <a:rPr lang="af-ZA" sz="2000" err="1">
                <a:latin typeface="Times New Roman"/>
                <a:cs typeface="Times New Roman"/>
              </a:rPr>
              <a:t>the</a:t>
            </a:r>
            <a:r>
              <a:rPr lang="af-ZA" sz="2000" dirty="0">
                <a:latin typeface="Times New Roman"/>
                <a:cs typeface="Times New Roman"/>
              </a:rPr>
              <a:t> different </a:t>
            </a:r>
            <a:r>
              <a:rPr lang="af-ZA" sz="2000" err="1">
                <a:latin typeface="Times New Roman"/>
                <a:cs typeface="Times New Roman"/>
              </a:rPr>
              <a:t>meanings</a:t>
            </a:r>
            <a:r>
              <a:rPr lang="af-ZA" sz="2000" dirty="0">
                <a:latin typeface="Times New Roman"/>
                <a:cs typeface="Times New Roman"/>
              </a:rPr>
              <a:t> of </a:t>
            </a:r>
            <a:r>
              <a:rPr lang="af-ZA" sz="2000" b="1" dirty="0">
                <a:latin typeface="Times New Roman"/>
                <a:cs typeface="Times New Roman"/>
              </a:rPr>
              <a:t>'</a:t>
            </a:r>
            <a:r>
              <a:rPr lang="af-ZA" sz="2000" b="1" err="1">
                <a:latin typeface="Times New Roman"/>
                <a:cs typeface="Times New Roman"/>
              </a:rPr>
              <a:t>to</a:t>
            </a:r>
            <a:r>
              <a:rPr lang="af-ZA" sz="2000" b="1" dirty="0">
                <a:latin typeface="Times New Roman"/>
                <a:cs typeface="Times New Roman"/>
              </a:rPr>
              <a:t> </a:t>
            </a:r>
            <a:r>
              <a:rPr lang="af-ZA" sz="2000" b="1" err="1">
                <a:latin typeface="Times New Roman"/>
                <a:cs typeface="Times New Roman"/>
              </a:rPr>
              <a:t>be</a:t>
            </a:r>
            <a:r>
              <a:rPr lang="af-ZA" sz="2000" b="1" dirty="0">
                <a:latin typeface="Times New Roman"/>
                <a:cs typeface="Times New Roman"/>
              </a:rPr>
              <a:t>'.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903F512-B420-58A3-974E-27249127BDFC}"/>
              </a:ext>
            </a:extLst>
          </p:cNvPr>
          <p:cNvSpPr txBox="1">
            <a:spLocks/>
          </p:cNvSpPr>
          <p:nvPr/>
        </p:nvSpPr>
        <p:spPr>
          <a:xfrm>
            <a:off x="5136739" y="500626"/>
            <a:ext cx="3773899" cy="174251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None/>
            </a:pPr>
            <a:r>
              <a:rPr lang="af-ZA" sz="3500" err="1">
                <a:latin typeface="Times New Roman"/>
                <a:cs typeface="Times New Roman"/>
              </a:rPr>
              <a:t>Aristotle's</a:t>
            </a:r>
            <a:r>
              <a:rPr lang="af-ZA" sz="3500">
                <a:latin typeface="Times New Roman"/>
                <a:cs typeface="Times New Roman"/>
              </a:rPr>
              <a:t> </a:t>
            </a:r>
            <a:r>
              <a:rPr lang="af-ZA" sz="3500" err="1">
                <a:latin typeface="Times New Roman"/>
                <a:cs typeface="Times New Roman"/>
              </a:rPr>
              <a:t>Understanding</a:t>
            </a:r>
            <a:r>
              <a:rPr lang="af-ZA" sz="3500">
                <a:latin typeface="Times New Roman"/>
                <a:cs typeface="Times New Roman"/>
              </a:rPr>
              <a:t> of </a:t>
            </a:r>
            <a:r>
              <a:rPr lang="af-ZA" sz="3500" err="1">
                <a:latin typeface="Times New Roman"/>
                <a:cs typeface="Times New Roman"/>
              </a:rPr>
              <a:t>Being</a:t>
            </a:r>
          </a:p>
          <a:p>
            <a:pPr marL="0" indent="0">
              <a:buFont typeface="Arial"/>
              <a:buNone/>
            </a:pPr>
            <a:endParaRPr lang="af-ZA" sz="17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3" descr="How Has Modern Philosophy Built on Aristotle's Ideas?">
            <a:extLst>
              <a:ext uri="{FF2B5EF4-FFF2-40B4-BE49-F238E27FC236}">
                <a16:creationId xmlns:a16="http://schemas.microsoft.com/office/drawing/2014/main" id="{F5AFCE44-E324-B22B-4883-7B9B8B3EF26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l="193" r="23139" b="-1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1065862"/>
            <a:ext cx="4539716" cy="4726276"/>
          </a:xfrm>
        </p:spPr>
        <p:txBody>
          <a:bodyPr>
            <a:normAutofit/>
          </a:bodyPr>
          <a:lstStyle/>
          <a:p>
            <a:pPr algn="r"/>
            <a:r>
              <a:rPr lang="af-ZA" sz="7000">
                <a:ln w="22225">
                  <a:solidFill>
                    <a:srgbClr val="FFFFFF"/>
                  </a:solidFill>
                </a:ln>
                <a:noFill/>
                <a:latin typeface="Times New Roman"/>
                <a:cs typeface="Times New Roman"/>
              </a:rPr>
              <a:t>Being in Medieval and Modern Thought</a:t>
            </a:r>
          </a:p>
        </p:txBody>
      </p:sp>
      <p:cxnSp>
        <p:nvCxnSpPr>
          <p:cNvPr id="17" name="Straight Connector 10">
            <a:extLst>
              <a:ext uri="{FF2B5EF4-FFF2-40B4-BE49-F238E27FC236}">
                <a16:creationId xmlns:a16="http://schemas.microsoft.com/office/drawing/2014/main" id="{96A8629B-8289-498B-939B-1CA0C106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09674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50980" y="1065862"/>
            <a:ext cx="2895002" cy="47262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af-ZA" sz="1700">
                <a:solidFill>
                  <a:srgbClr val="FFFFFF"/>
                </a:solidFill>
                <a:latin typeface="Times New Roman"/>
                <a:cs typeface="Times New Roman"/>
              </a:rPr>
              <a:t>- Medieval philosophy was influenced by religious views of Being.</a:t>
            </a:r>
          </a:p>
          <a:p>
            <a:pPr marL="0" indent="0">
              <a:buNone/>
            </a:pPr>
            <a:r>
              <a:rPr lang="af-ZA" sz="1700">
                <a:solidFill>
                  <a:srgbClr val="FFFFFF"/>
                </a:solidFill>
                <a:latin typeface="Times New Roman"/>
                <a:cs typeface="Times New Roman"/>
              </a:rPr>
              <a:t>- The dispute between </a:t>
            </a:r>
            <a:r>
              <a:rPr lang="af-ZA" sz="1700" b="1">
                <a:solidFill>
                  <a:srgbClr val="FFFFFF"/>
                </a:solidFill>
                <a:latin typeface="Times New Roman"/>
                <a:cs typeface="Times New Roman"/>
              </a:rPr>
              <a:t>Realists and Nominalists</a:t>
            </a:r>
            <a:r>
              <a:rPr lang="af-ZA" sz="1700">
                <a:solidFill>
                  <a:srgbClr val="FFFFFF"/>
                </a:solidFill>
                <a:latin typeface="Times New Roman"/>
                <a:cs typeface="Times New Roman"/>
              </a:rPr>
              <a:t> reflected different perspectives on existence.</a:t>
            </a:r>
          </a:p>
          <a:p>
            <a:pPr marL="0" indent="0">
              <a:buNone/>
            </a:pPr>
            <a:r>
              <a:rPr lang="af-ZA" sz="1700">
                <a:solidFill>
                  <a:srgbClr val="FFFFFF"/>
                </a:solidFill>
                <a:latin typeface="Times New Roman"/>
                <a:cs typeface="Times New Roman"/>
              </a:rPr>
              <a:t>- In the 19th century, philosophers like </a:t>
            </a:r>
            <a:r>
              <a:rPr lang="af-ZA" sz="1700" b="1">
                <a:solidFill>
                  <a:srgbClr val="FFFFFF"/>
                </a:solidFill>
                <a:latin typeface="Times New Roman"/>
                <a:cs typeface="Times New Roman"/>
              </a:rPr>
              <a:t>Nietzsche and Kierkegaard </a:t>
            </a:r>
            <a:r>
              <a:rPr lang="af-ZA" sz="1700">
                <a:solidFill>
                  <a:srgbClr val="FFFFFF"/>
                </a:solidFill>
                <a:latin typeface="Times New Roman"/>
                <a:cs typeface="Times New Roman"/>
              </a:rPr>
              <a:t>criticized traditional ontological views.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464</Words>
  <Application>Microsoft Office PowerPoint</Application>
  <PresentationFormat>Экран (4:3)</PresentationFormat>
  <Paragraphs>53</Paragraphs>
  <Slides>12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Office Theme</vt:lpstr>
      <vt:lpstr>Being, Non-Being, and Forms of Being</vt:lpstr>
      <vt:lpstr>Introduction</vt:lpstr>
      <vt:lpstr>Definition of Being</vt:lpstr>
      <vt:lpstr>What It Means to Be Human</vt:lpstr>
      <vt:lpstr>Being in Kazakh Thought</vt:lpstr>
      <vt:lpstr>Being in Ancient Philosophy</vt:lpstr>
      <vt:lpstr>Plato and Being</vt:lpstr>
      <vt:lpstr>Презентация PowerPoint</vt:lpstr>
      <vt:lpstr>Being in Medieval and Modern Thought</vt:lpstr>
      <vt:lpstr>Heidegger's View on Being</vt:lpstr>
      <vt:lpstr>Презентация PowerPoint</vt:lpstr>
      <vt:lpstr>References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Being, Non-Being, and Forms of Being</dc:title>
  <dc:subject/>
  <dc:creator/>
  <cp:keywords/>
  <dc:description>generated using python-pptx</dc:description>
  <cp:lastModifiedBy>Ramazan Ospan</cp:lastModifiedBy>
  <cp:revision>94</cp:revision>
  <dcterms:created xsi:type="dcterms:W3CDTF">2013-01-27T09:14:16Z</dcterms:created>
  <dcterms:modified xsi:type="dcterms:W3CDTF">2025-02-06T13:47:59Z</dcterms:modified>
  <cp:category/>
</cp:coreProperties>
</file>

<file path=docProps/thumbnail.jpeg>
</file>